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71" r:id="rId2"/>
    <p:sldId id="257" r:id="rId3"/>
    <p:sldId id="258" r:id="rId4"/>
    <p:sldId id="260" r:id="rId5"/>
    <p:sldId id="261" r:id="rId6"/>
    <p:sldId id="262" r:id="rId7"/>
    <p:sldId id="276" r:id="rId8"/>
    <p:sldId id="263" r:id="rId9"/>
    <p:sldId id="264" r:id="rId10"/>
    <p:sldId id="277" r:id="rId11"/>
    <p:sldId id="256" r:id="rId12"/>
    <p:sldId id="275" r:id="rId13"/>
    <p:sldId id="266" r:id="rId14"/>
    <p:sldId id="267" r:id="rId15"/>
    <p:sldId id="268" r:id="rId16"/>
    <p:sldId id="269" r:id="rId17"/>
    <p:sldId id="270" r:id="rId18"/>
    <p:sldId id="272" r:id="rId19"/>
    <p:sldId id="273" r:id="rId20"/>
    <p:sldId id="274" r:id="rId21"/>
    <p:sldId id="259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53" autoAdjust="0"/>
    <p:restoredTop sz="94624" autoAdjust="0"/>
  </p:normalViewPr>
  <p:slideViewPr>
    <p:cSldViewPr>
      <p:cViewPr varScale="1">
        <p:scale>
          <a:sx n="40" d="100"/>
          <a:sy n="40" d="100"/>
        </p:scale>
        <p:origin x="-1350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996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B86DDA-24F3-4EC6-B84C-6CFB22D3D1F5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0E8A914-0FAE-4AEF-8422-272AB3AB7B5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708490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0E8A914-0FAE-4AEF-8422-272AB3AB7B58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71292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2200" y="404664"/>
            <a:ext cx="3048000" cy="18288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544" y="3501008"/>
            <a:ext cx="3810000" cy="298132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C0DDB-BB4F-4892-A2E0-D760CB244601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8D608-ECCD-4E22-B9F7-3C1C0F4841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57710657"/>
      </p:ext>
    </p:extLst>
  </p:cSld>
  <p:clrMapOvr>
    <a:masterClrMapping/>
  </p:clrMapOvr>
  <p:transition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1520" y="4653136"/>
            <a:ext cx="2466975" cy="184785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C0DDB-BB4F-4892-A2E0-D760CB244601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8D608-ECCD-4E22-B9F7-3C1C0F4841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154717684"/>
      </p:ext>
    </p:extLst>
  </p:cSld>
  <p:clrMapOvr>
    <a:masterClrMapping/>
  </p:clrMapOvr>
  <p:transition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=""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9512" y="4221088"/>
            <a:ext cx="2143125" cy="214312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C0DDB-BB4F-4892-A2E0-D760CB244601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8D608-ECCD-4E22-B9F7-3C1C0F4841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123823205"/>
      </p:ext>
    </p:extLst>
  </p:cSld>
  <p:clrMapOvr>
    <a:masterClrMapping/>
  </p:clrMapOvr>
  <p:transition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C0DDB-BB4F-4892-A2E0-D760CB244601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8D608-ECCD-4E22-B9F7-3C1C0F4841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73685887"/>
      </p:ext>
    </p:extLst>
  </p:cSld>
  <p:clrMapOvr>
    <a:masterClrMapping/>
  </p:clrMapOvr>
  <p:transition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C0DDB-BB4F-4892-A2E0-D760CB244601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8D608-ECCD-4E22-B9F7-3C1C0F4841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18354358"/>
      </p:ext>
    </p:extLst>
  </p:cSld>
  <p:clrMapOvr>
    <a:masterClrMapping/>
  </p:clrMapOvr>
  <p:transition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C0DDB-BB4F-4892-A2E0-D760CB244601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8D608-ECCD-4E22-B9F7-3C1C0F4841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47684945"/>
      </p:ext>
    </p:extLst>
  </p:cSld>
  <p:clrMapOvr>
    <a:masterClrMapping/>
  </p:clrMapOvr>
  <p:transition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C0DDB-BB4F-4892-A2E0-D760CB244601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8D608-ECCD-4E22-B9F7-3C1C0F4841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770762778"/>
      </p:ext>
    </p:extLst>
  </p:cSld>
  <p:clrMapOvr>
    <a:masterClrMapping/>
  </p:clrMapOvr>
  <p:transition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C0DDB-BB4F-4892-A2E0-D760CB244601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8D608-ECCD-4E22-B9F7-3C1C0F4841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34919594"/>
      </p:ext>
    </p:extLst>
  </p:cSld>
  <p:clrMapOvr>
    <a:masterClrMapping/>
  </p:clrMapOvr>
  <p:transition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C0DDB-BB4F-4892-A2E0-D760CB244601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8D608-ECCD-4E22-B9F7-3C1C0F4841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03693086"/>
      </p:ext>
    </p:extLst>
  </p:cSld>
  <p:clrMapOvr>
    <a:masterClrMapping/>
  </p:clrMapOvr>
  <p:transition>
    <p:wedg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C0DDB-BB4F-4892-A2E0-D760CB244601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8D608-ECCD-4E22-B9F7-3C1C0F4841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68413099"/>
      </p:ext>
    </p:extLst>
  </p:cSld>
  <p:clrMapOvr>
    <a:masterClrMapping/>
  </p:clrMapOvr>
  <p:transition>
    <p:wedg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C0DDB-BB4F-4892-A2E0-D760CB244601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48D608-ECCD-4E22-B9F7-3C1C0F4841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410331890"/>
      </p:ext>
    </p:extLst>
  </p:cSld>
  <p:clrMapOvr>
    <a:masterClrMapping/>
  </p:clrMapOvr>
  <p:transition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 userDrawn="1"/>
        </p:nvSpPr>
        <p:spPr>
          <a:xfrm>
            <a:off x="8040732" y="6611779"/>
            <a:ext cx="1069524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Ekaterina050466</a:t>
            </a:r>
            <a:endParaRPr lang="ru-RU" sz="1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7C0DDB-BB4F-4892-A2E0-D760CB244601}" type="datetimeFigureOut">
              <a:rPr lang="ru-RU" smtClean="0"/>
              <a:pPr/>
              <a:t>12.04.2017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48D608-ECCD-4E22-B9F7-3C1C0F48413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074447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://dnz10.ucoz.ua/matematika_1.jpeg" TargetMode="External"/><Relationship Id="rId2" Type="http://schemas.openxmlformats.org/officeDocument/2006/relationships/hyperlink" Target="http://player.myshared.ru/283406/data/images/img3.jpg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learn-timestables.com/images/cartoon_bg.png" TargetMode="External"/><Relationship Id="rId4" Type="http://schemas.openxmlformats.org/officeDocument/2006/relationships/hyperlink" Target="http://www.athens.kiev.ua/wordpress/wp-content/uploads/2011/01/20110117_clip_image002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2130425"/>
            <a:ext cx="8286808" cy="1470025"/>
          </a:xfrm>
        </p:spPr>
        <p:txBody>
          <a:bodyPr>
            <a:noAutofit/>
          </a:bodyPr>
          <a:lstStyle/>
          <a:p>
            <a:r>
              <a:rPr lang="ru-RU" sz="6600" b="1" dirty="0" smtClean="0">
                <a:solidFill>
                  <a:srgbClr val="7030A0"/>
                </a:solidFill>
                <a:latin typeface="Arial Black" pitchFamily="34" charset="0"/>
              </a:rPr>
              <a:t>Тема: Величины</a:t>
            </a:r>
            <a:endParaRPr lang="ru-RU" sz="66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14282" y="1928801"/>
            <a:ext cx="8715436" cy="3214711"/>
          </a:xfrm>
        </p:spPr>
        <p:txBody>
          <a:bodyPr/>
          <a:lstStyle/>
          <a:p>
            <a:pPr lvl="0">
              <a:buNone/>
            </a:pPr>
            <a:r>
              <a:rPr lang="ru-RU" sz="48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lang="ru-RU" sz="5000" b="1" dirty="0" smtClean="0">
                <a:solidFill>
                  <a:srgbClr val="7030A0"/>
                </a:solidFill>
                <a:latin typeface="Arial Black" pitchFamily="34" charset="0"/>
                <a:ea typeface="Times New Roman" pitchFamily="18" charset="0"/>
                <a:cs typeface="Arial" pitchFamily="34" charset="0"/>
              </a:rPr>
              <a:t>Учитесь … открывать! </a:t>
            </a:r>
            <a:endParaRPr lang="ru-RU" sz="5000" b="1" dirty="0" smtClean="0">
              <a:solidFill>
                <a:srgbClr val="7030A0"/>
              </a:solidFill>
              <a:latin typeface="Arial Black" pitchFamily="34" charset="0"/>
              <a:cs typeface="Arial" pitchFamily="34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244207965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28596" y="1785926"/>
            <a:ext cx="8215370" cy="2143140"/>
          </a:xfrm>
        </p:spPr>
        <p:txBody>
          <a:bodyPr>
            <a:noAutofit/>
          </a:bodyPr>
          <a:lstStyle/>
          <a:p>
            <a:pPr algn="ctr"/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48   16    36    28   56</a:t>
            </a:r>
            <a:br>
              <a:rPr lang="ru-RU" sz="54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</a:b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/>
            </a:r>
            <a:br>
              <a:rPr lang="ru-RU" sz="54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</a:b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Н     Т     Й      А     Ы</a:t>
            </a:r>
            <a:endParaRPr lang="ru-RU" sz="5400" dirty="0"/>
          </a:p>
        </p:txBody>
      </p:sp>
    </p:spTree>
    <p:extLst>
      <p:ext uri="{BB962C8B-B14F-4D97-AF65-F5344CB8AC3E}">
        <p14:creationId xmlns="" xmlns:p14="http://schemas.microsoft.com/office/powerpoint/2010/main" val="2664006378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57158" y="1428736"/>
            <a:ext cx="8286808" cy="4214842"/>
          </a:xfrm>
        </p:spPr>
        <p:txBody>
          <a:bodyPr>
            <a:noAutofit/>
          </a:bodyPr>
          <a:lstStyle/>
          <a:p>
            <a:pPr algn="ctr"/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16   28   36   48   56</a:t>
            </a:r>
            <a:br>
              <a:rPr lang="ru-RU" sz="54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</a:b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/>
            </a:r>
            <a:br>
              <a:rPr lang="ru-RU" sz="54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</a:b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Т     А     Й     Н    Ы</a:t>
            </a:r>
            <a:br>
              <a:rPr lang="ru-RU" sz="54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</a:br>
            <a:r>
              <a:rPr lang="ru-RU" sz="5400" dirty="0" smtClean="0"/>
              <a:t/>
            </a:r>
            <a:br>
              <a:rPr lang="ru-RU" sz="5400" dirty="0" smtClean="0"/>
            </a:br>
            <a:endParaRPr lang="ru-RU" sz="5400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28596" y="785795"/>
            <a:ext cx="8215370" cy="3357585"/>
          </a:xfrm>
        </p:spPr>
        <p:txBody>
          <a:bodyPr>
            <a:noAutofit/>
          </a:bodyPr>
          <a:lstStyle/>
          <a:p>
            <a:pPr algn="ctr"/>
            <a:r>
              <a:rPr lang="ru-RU" sz="60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Учитесь тайны открывать!</a:t>
            </a: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/>
            </a:r>
            <a:br>
              <a:rPr lang="ru-RU" sz="54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</a:br>
            <a:endParaRPr lang="ru-RU" sz="54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</a:t>
            </a:r>
            <a:r>
              <a:rPr lang="ru-RU" sz="5400" dirty="0" smtClean="0">
                <a:solidFill>
                  <a:srgbClr val="7030A0"/>
                </a:solidFill>
                <a:latin typeface="Arial Black" pitchFamily="34" charset="0"/>
              </a:rPr>
              <a:t>25 + 10 + 5 + 20</a:t>
            </a:r>
            <a:br>
              <a:rPr lang="ru-RU" sz="5400" dirty="0" smtClean="0">
                <a:solidFill>
                  <a:srgbClr val="7030A0"/>
                </a:solidFill>
                <a:latin typeface="Arial Black" pitchFamily="34" charset="0"/>
              </a:rPr>
            </a:br>
            <a:r>
              <a:rPr lang="ru-RU" sz="5400" dirty="0" smtClean="0">
                <a:solidFill>
                  <a:srgbClr val="7030A0"/>
                </a:solidFill>
                <a:latin typeface="Arial Black" pitchFamily="34" charset="0"/>
              </a:rPr>
              <a:t/>
            </a:r>
            <a:br>
              <a:rPr lang="ru-RU" sz="5400" dirty="0" smtClean="0">
                <a:solidFill>
                  <a:srgbClr val="7030A0"/>
                </a:solidFill>
                <a:latin typeface="Arial Black" pitchFamily="34" charset="0"/>
              </a:rPr>
            </a:br>
            <a:r>
              <a:rPr lang="ru-RU" sz="5400" dirty="0" smtClean="0">
                <a:solidFill>
                  <a:srgbClr val="7030A0"/>
                </a:solidFill>
                <a:latin typeface="Arial Black" pitchFamily="34" charset="0"/>
              </a:rPr>
              <a:t>12 + 14 + 8 + 6</a:t>
            </a:r>
            <a:br>
              <a:rPr lang="ru-RU" sz="5400" dirty="0" smtClean="0">
                <a:solidFill>
                  <a:srgbClr val="7030A0"/>
                </a:solidFill>
                <a:latin typeface="Arial Black" pitchFamily="34" charset="0"/>
              </a:rPr>
            </a:br>
            <a:endParaRPr lang="ru-RU" sz="5400" dirty="0">
              <a:solidFill>
                <a:srgbClr val="7030A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28596" y="714357"/>
            <a:ext cx="8066117" cy="3714775"/>
          </a:xfrm>
        </p:spPr>
        <p:txBody>
          <a:bodyPr>
            <a:normAutofit/>
          </a:bodyPr>
          <a:lstStyle/>
          <a:p>
            <a:r>
              <a:rPr lang="ru-RU" sz="5400" dirty="0" smtClean="0">
                <a:solidFill>
                  <a:srgbClr val="7030A0"/>
                </a:solidFill>
                <a:latin typeface="Arial Black" pitchFamily="34" charset="0"/>
              </a:rPr>
              <a:t>25 </a:t>
            </a:r>
            <a:r>
              <a:rPr lang="ru-RU" sz="5400" dirty="0" smtClean="0">
                <a:solidFill>
                  <a:srgbClr val="7030A0"/>
                </a:solidFill>
                <a:latin typeface="Arial Black" pitchFamily="34" charset="0"/>
              </a:rPr>
              <a:t>+ 10 + 5 + </a:t>
            </a:r>
            <a:r>
              <a:rPr lang="ru-RU" sz="5400" dirty="0" smtClean="0">
                <a:solidFill>
                  <a:srgbClr val="7030A0"/>
                </a:solidFill>
                <a:latin typeface="Arial Black" pitchFamily="34" charset="0"/>
              </a:rPr>
              <a:t>20 = 60</a:t>
            </a:r>
            <a:r>
              <a:rPr lang="ru-RU" sz="5400" dirty="0" smtClean="0">
                <a:solidFill>
                  <a:srgbClr val="7030A0"/>
                </a:solidFill>
                <a:latin typeface="Arial Black" pitchFamily="34" charset="0"/>
              </a:rPr>
              <a:t/>
            </a:r>
            <a:br>
              <a:rPr lang="ru-RU" sz="5400" dirty="0" smtClean="0">
                <a:solidFill>
                  <a:srgbClr val="7030A0"/>
                </a:solidFill>
                <a:latin typeface="Arial Black" pitchFamily="34" charset="0"/>
              </a:rPr>
            </a:br>
            <a:r>
              <a:rPr lang="ru-RU" sz="5400" dirty="0" smtClean="0">
                <a:solidFill>
                  <a:srgbClr val="7030A0"/>
                </a:solidFill>
                <a:latin typeface="Arial Black" pitchFamily="34" charset="0"/>
              </a:rPr>
              <a:t/>
            </a:r>
            <a:br>
              <a:rPr lang="ru-RU" sz="5400" dirty="0" smtClean="0">
                <a:solidFill>
                  <a:srgbClr val="7030A0"/>
                </a:solidFill>
                <a:latin typeface="Arial Black" pitchFamily="34" charset="0"/>
              </a:rPr>
            </a:br>
            <a:r>
              <a:rPr lang="ru-RU" sz="5400" dirty="0" smtClean="0">
                <a:solidFill>
                  <a:srgbClr val="7030A0"/>
                </a:solidFill>
                <a:latin typeface="Arial Black" pitchFamily="34" charset="0"/>
              </a:rPr>
              <a:t>12 + 14 + 8 + </a:t>
            </a:r>
            <a:r>
              <a:rPr lang="ru-RU" sz="5400" dirty="0" smtClean="0">
                <a:solidFill>
                  <a:srgbClr val="7030A0"/>
                </a:solidFill>
                <a:latin typeface="Arial Black" pitchFamily="34" charset="0"/>
              </a:rPr>
              <a:t>6 = 40</a:t>
            </a:r>
            <a:r>
              <a:rPr lang="ru-RU" sz="5400" dirty="0" smtClean="0">
                <a:solidFill>
                  <a:srgbClr val="7030A0"/>
                </a:solidFill>
                <a:latin typeface="Arial Black" pitchFamily="34" charset="0"/>
              </a:rPr>
              <a:t/>
            </a:r>
            <a:br>
              <a:rPr lang="ru-RU" sz="5400" dirty="0" smtClean="0">
                <a:solidFill>
                  <a:srgbClr val="7030A0"/>
                </a:solidFill>
                <a:latin typeface="Arial Black" pitchFamily="34" charset="0"/>
              </a:rPr>
            </a:br>
            <a:endParaRPr lang="ru-RU" sz="5400" dirty="0"/>
          </a:p>
        </p:txBody>
      </p:sp>
    </p:spTree>
  </p:cSld>
  <p:clrMapOvr>
    <a:masterClrMapping/>
  </p:clrMapOvr>
  <p:transition>
    <p:wedg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971808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5400" dirty="0" smtClean="0">
              <a:solidFill>
                <a:srgbClr val="7030A0"/>
              </a:solidFill>
              <a:latin typeface="Arial Black" pitchFamily="34" charset="0"/>
            </a:endParaRPr>
          </a:p>
          <a:p>
            <a:pPr>
              <a:buNone/>
            </a:pPr>
            <a:r>
              <a:rPr lang="ru-RU" sz="5400" dirty="0" smtClean="0">
                <a:solidFill>
                  <a:srgbClr val="7030A0"/>
                </a:solidFill>
                <a:latin typeface="Arial Black" pitchFamily="34" charset="0"/>
              </a:rPr>
              <a:t>72  83   5  36  55   40</a:t>
            </a:r>
            <a:br>
              <a:rPr lang="ru-RU" sz="5400" dirty="0" smtClean="0">
                <a:solidFill>
                  <a:srgbClr val="7030A0"/>
                </a:solidFill>
                <a:latin typeface="Arial Black" pitchFamily="34" charset="0"/>
              </a:rPr>
            </a:br>
            <a:endParaRPr lang="ru-RU" sz="54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28596" y="1428737"/>
            <a:ext cx="8215370" cy="1928825"/>
          </a:xfrm>
        </p:spPr>
        <p:txBody>
          <a:bodyPr>
            <a:normAutofit/>
          </a:bodyPr>
          <a:lstStyle/>
          <a:p>
            <a:r>
              <a:rPr lang="ru-RU" sz="5400" b="1" dirty="0" smtClean="0">
                <a:solidFill>
                  <a:srgbClr val="7030A0"/>
                </a:solidFill>
                <a:latin typeface="Arial Black" pitchFamily="34" charset="0"/>
              </a:rPr>
              <a:t>42    53    6    25    10</a:t>
            </a:r>
            <a:endParaRPr lang="ru-RU" sz="5400" b="1" dirty="0">
              <a:solidFill>
                <a:srgbClr val="7030A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1285860"/>
            <a:ext cx="835824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6000" b="1" dirty="0" smtClean="0">
              <a:solidFill>
                <a:srgbClr val="7030A0"/>
              </a:solidFill>
              <a:latin typeface="Arial Black" pitchFamily="34" charset="0"/>
            </a:endParaRPr>
          </a:p>
          <a:p>
            <a:r>
              <a:rPr lang="ru-RU" sz="6000" b="1" dirty="0" smtClean="0">
                <a:solidFill>
                  <a:srgbClr val="7030A0"/>
                </a:solidFill>
                <a:latin typeface="Arial Black" pitchFamily="34" charset="0"/>
              </a:rPr>
              <a:t>53  42   25   10  6 </a:t>
            </a:r>
            <a:endParaRPr lang="ru-RU" sz="6000" b="1" dirty="0">
              <a:solidFill>
                <a:srgbClr val="7030A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wedg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28596" y="1916832"/>
            <a:ext cx="8215370" cy="1470025"/>
          </a:xfrm>
        </p:spPr>
        <p:txBody>
          <a:bodyPr>
            <a:noAutofit/>
          </a:bodyPr>
          <a:lstStyle/>
          <a:p>
            <a:r>
              <a:rPr lang="ru-RU" sz="6600" b="1" dirty="0" smtClean="0">
                <a:solidFill>
                  <a:srgbClr val="7030A0"/>
                </a:solidFill>
                <a:latin typeface="Arial Black" pitchFamily="34" charset="0"/>
              </a:rPr>
              <a:t>Тема: Величины</a:t>
            </a:r>
            <a:endParaRPr lang="ru-RU" sz="6600" b="1" dirty="0">
              <a:solidFill>
                <a:srgbClr val="C00000"/>
              </a:solidFill>
              <a:latin typeface="Batang" pitchFamily="18" charset="-127"/>
              <a:ea typeface="Batang" pitchFamily="18" charset="-127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93466264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4282" y="357166"/>
            <a:ext cx="8715436" cy="6032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buNone/>
            </a:pPr>
            <a:r>
              <a:rPr lang="ru-RU" sz="54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Тема:  Величины</a:t>
            </a:r>
            <a:r>
              <a:rPr lang="ru-RU" sz="5400" dirty="0" smtClean="0">
                <a:latin typeface="Arial Black" pitchFamily="34" charset="0"/>
              </a:rPr>
              <a:t/>
            </a:r>
            <a:br>
              <a:rPr lang="ru-RU" sz="5400" dirty="0" smtClean="0">
                <a:latin typeface="Arial Black" pitchFamily="34" charset="0"/>
              </a:rPr>
            </a:br>
            <a:r>
              <a:rPr lang="ru-RU" sz="4400" dirty="0" smtClean="0">
                <a:solidFill>
                  <a:schemeClr val="accent4">
                    <a:lumMod val="75000"/>
                  </a:schemeClr>
                </a:solidFill>
                <a:latin typeface="Arial Black" pitchFamily="34" charset="0"/>
              </a:rPr>
              <a:t>Задачи:</a:t>
            </a: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/>
            </a:r>
            <a:b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</a:br>
            <a:r>
              <a:rPr lang="ru-RU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 </a:t>
            </a:r>
            <a:r>
              <a:rPr lang="ru-RU" sz="3600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- </a:t>
            </a:r>
            <a:r>
              <a:rPr lang="ru-RU" sz="3600" u="sng" dirty="0" smtClean="0">
                <a:solidFill>
                  <a:srgbClr val="7030A0"/>
                </a:solidFill>
                <a:latin typeface="Arial Black" pitchFamily="34" charset="0"/>
              </a:rPr>
              <a:t>Узнать</a:t>
            </a:r>
            <a:r>
              <a:rPr lang="ru-RU" sz="3600" dirty="0" smtClean="0">
                <a:solidFill>
                  <a:srgbClr val="7030A0"/>
                </a:solidFill>
                <a:latin typeface="Arial Black" pitchFamily="34" charset="0"/>
              </a:rPr>
              <a:t>, что такое величины.</a:t>
            </a:r>
          </a:p>
          <a:p>
            <a:pPr>
              <a:spcBef>
                <a:spcPts val="0"/>
              </a:spcBef>
              <a:buNone/>
            </a:pPr>
            <a:r>
              <a:rPr lang="ru-RU" sz="3600" dirty="0" smtClean="0">
                <a:solidFill>
                  <a:srgbClr val="7030A0"/>
                </a:solidFill>
                <a:latin typeface="Arial Black" pitchFamily="34" charset="0"/>
              </a:rPr>
              <a:t/>
            </a:r>
            <a:br>
              <a:rPr lang="ru-RU" sz="3600" dirty="0" smtClean="0">
                <a:solidFill>
                  <a:srgbClr val="7030A0"/>
                </a:solidFill>
                <a:latin typeface="Arial Black" pitchFamily="34" charset="0"/>
              </a:rPr>
            </a:br>
            <a:r>
              <a:rPr lang="ru-RU" sz="3600" dirty="0" smtClean="0">
                <a:solidFill>
                  <a:srgbClr val="7030A0"/>
                </a:solidFill>
                <a:latin typeface="Arial Black" pitchFamily="34" charset="0"/>
              </a:rPr>
              <a:t> - </a:t>
            </a:r>
            <a:r>
              <a:rPr lang="ru-RU" sz="3600" u="sng" dirty="0" smtClean="0">
                <a:solidFill>
                  <a:srgbClr val="7030A0"/>
                </a:solidFill>
                <a:latin typeface="Arial Black" pitchFamily="34" charset="0"/>
              </a:rPr>
              <a:t>Выяснить </a:t>
            </a:r>
            <a:r>
              <a:rPr lang="ru-RU" sz="3600" dirty="0" smtClean="0">
                <a:solidFill>
                  <a:srgbClr val="7030A0"/>
                </a:solidFill>
                <a:latin typeface="Arial Black" pitchFamily="34" charset="0"/>
              </a:rPr>
              <a:t>какие единицы.</a:t>
            </a:r>
          </a:p>
          <a:p>
            <a:pPr>
              <a:spcBef>
                <a:spcPts val="0"/>
              </a:spcBef>
              <a:buNone/>
            </a:pPr>
            <a:r>
              <a:rPr lang="ru-RU" sz="3600" dirty="0" smtClean="0">
                <a:solidFill>
                  <a:srgbClr val="7030A0"/>
                </a:solidFill>
                <a:latin typeface="Arial Black" pitchFamily="34" charset="0"/>
              </a:rPr>
              <a:t> измерения  бывают у  величин.  </a:t>
            </a:r>
          </a:p>
          <a:p>
            <a:pPr>
              <a:spcBef>
                <a:spcPts val="0"/>
              </a:spcBef>
              <a:buNone/>
            </a:pPr>
            <a:r>
              <a:rPr lang="ru-RU" sz="3600" dirty="0" smtClean="0">
                <a:solidFill>
                  <a:srgbClr val="7030A0"/>
                </a:solidFill>
                <a:latin typeface="Arial Black" pitchFamily="34" charset="0"/>
              </a:rPr>
              <a:t> </a:t>
            </a:r>
          </a:p>
          <a:p>
            <a:pPr>
              <a:spcBef>
                <a:spcPts val="0"/>
              </a:spcBef>
              <a:buNone/>
            </a:pPr>
            <a:r>
              <a:rPr lang="ru-RU" sz="3600" dirty="0" smtClean="0">
                <a:solidFill>
                  <a:srgbClr val="7030A0"/>
                </a:solidFill>
                <a:latin typeface="Arial Black" pitchFamily="34" charset="0"/>
              </a:rPr>
              <a:t>- </a:t>
            </a:r>
            <a:r>
              <a:rPr lang="ru-RU" sz="3600" u="sng" dirty="0" smtClean="0">
                <a:solidFill>
                  <a:srgbClr val="7030A0"/>
                </a:solidFill>
                <a:latin typeface="Arial Black" pitchFamily="34" charset="0"/>
              </a:rPr>
              <a:t>Научиться</a:t>
            </a:r>
            <a:r>
              <a:rPr lang="ru-RU" sz="3600" dirty="0" smtClean="0">
                <a:solidFill>
                  <a:srgbClr val="7030A0"/>
                </a:solidFill>
                <a:latin typeface="Arial Black" pitchFamily="34" charset="0"/>
              </a:rPr>
              <a:t> применять свои</a:t>
            </a:r>
          </a:p>
          <a:p>
            <a:r>
              <a:rPr lang="ru-RU" sz="3600" dirty="0" smtClean="0">
                <a:solidFill>
                  <a:srgbClr val="7030A0"/>
                </a:solidFill>
                <a:latin typeface="Arial Black" pitchFamily="34" charset="0"/>
              </a:rPr>
              <a:t>      знания на практике.  </a:t>
            </a:r>
            <a:br>
              <a:rPr lang="ru-RU" sz="3600" dirty="0" smtClean="0">
                <a:solidFill>
                  <a:srgbClr val="7030A0"/>
                </a:solidFill>
                <a:latin typeface="Arial Black" pitchFamily="34" charset="0"/>
              </a:rPr>
            </a:br>
            <a:endParaRPr lang="ru-RU" sz="3600" dirty="0">
              <a:solidFill>
                <a:srgbClr val="7030A0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428596" y="428605"/>
          <a:ext cx="8215370" cy="61112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07685"/>
                <a:gridCol w="4107685"/>
              </a:tblGrid>
              <a:tr h="1200158">
                <a:tc>
                  <a:txBody>
                    <a:bodyPr/>
                    <a:lstStyle/>
                    <a:p>
                      <a:r>
                        <a:rPr lang="ru-RU" sz="4400" dirty="0" smtClean="0">
                          <a:solidFill>
                            <a:srgbClr val="C00000"/>
                          </a:solidFill>
                          <a:latin typeface="Arial Black" pitchFamily="34" charset="0"/>
                        </a:rPr>
                        <a:t>ВЕЛИЧИНА</a:t>
                      </a:r>
                      <a:endParaRPr lang="ru-RU" sz="4400" dirty="0">
                        <a:solidFill>
                          <a:srgbClr val="C0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4000" dirty="0" smtClean="0">
                          <a:solidFill>
                            <a:srgbClr val="C00000"/>
                          </a:solidFill>
                          <a:latin typeface="Arial Black" pitchFamily="34" charset="0"/>
                        </a:rPr>
                        <a:t>ЕДИНИЦА  ИЗМЕРЕНИЯ</a:t>
                      </a:r>
                      <a:endParaRPr lang="ru-RU" sz="4000" dirty="0">
                        <a:solidFill>
                          <a:srgbClr val="C0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1200158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200158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200158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00158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571472" y="500040"/>
          <a:ext cx="7929618" cy="5857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04858"/>
                <a:gridCol w="3924760"/>
              </a:tblGrid>
              <a:tr h="1171584"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solidFill>
                            <a:srgbClr val="C00000"/>
                          </a:solidFill>
                          <a:latin typeface="Arial Black" pitchFamily="34" charset="0"/>
                        </a:rPr>
                        <a:t>ВЕЛИЧИНА</a:t>
                      </a:r>
                      <a:endParaRPr lang="ru-RU" sz="3600" dirty="0">
                        <a:solidFill>
                          <a:srgbClr val="C0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solidFill>
                            <a:srgbClr val="C00000"/>
                          </a:solidFill>
                          <a:latin typeface="Arial Black" pitchFamily="34" charset="0"/>
                        </a:rPr>
                        <a:t>ЕДИНИЦА  ИЗМЕРЕНИЯ</a:t>
                      </a:r>
                      <a:endParaRPr lang="ru-RU" sz="3200" dirty="0">
                        <a:solidFill>
                          <a:srgbClr val="C0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1171584"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solidFill>
                            <a:srgbClr val="7030A0"/>
                          </a:solidFill>
                          <a:latin typeface="Arial Black" pitchFamily="34" charset="0"/>
                        </a:rPr>
                        <a:t>Длина</a:t>
                      </a:r>
                      <a:endParaRPr lang="ru-RU" sz="3600" dirty="0">
                        <a:solidFill>
                          <a:srgbClr val="7030A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solidFill>
                            <a:srgbClr val="7030A0"/>
                          </a:solidFill>
                          <a:latin typeface="Arial Black" pitchFamily="34" charset="0"/>
                        </a:rPr>
                        <a:t>сантиметр</a:t>
                      </a:r>
                      <a:endParaRPr lang="ru-RU" sz="3600" dirty="0">
                        <a:solidFill>
                          <a:srgbClr val="7030A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1171584">
                <a:tc>
                  <a:txBody>
                    <a:bodyPr/>
                    <a:lstStyle/>
                    <a:p>
                      <a:endParaRPr lang="ru-RU" sz="3600" dirty="0">
                        <a:solidFill>
                          <a:srgbClr val="7030A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3600" dirty="0">
                        <a:solidFill>
                          <a:srgbClr val="7030A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1171584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171584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571472" y="500042"/>
          <a:ext cx="7929618" cy="59293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04858"/>
                <a:gridCol w="3924760"/>
              </a:tblGrid>
              <a:tr h="1422585"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solidFill>
                            <a:srgbClr val="C00000"/>
                          </a:solidFill>
                          <a:latin typeface="Arial Black" pitchFamily="34" charset="0"/>
                        </a:rPr>
                        <a:t>ВЕЛИЧИНА</a:t>
                      </a:r>
                      <a:endParaRPr lang="ru-RU" sz="3600" dirty="0">
                        <a:solidFill>
                          <a:srgbClr val="C0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solidFill>
                            <a:srgbClr val="C00000"/>
                          </a:solidFill>
                          <a:latin typeface="Arial Black" pitchFamily="34" charset="0"/>
                        </a:rPr>
                        <a:t>ЕДИНИЦА  ИЗМЕРЕНИЯ</a:t>
                      </a:r>
                      <a:endParaRPr lang="ru-RU" sz="3200" dirty="0">
                        <a:solidFill>
                          <a:srgbClr val="C0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1126692"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solidFill>
                            <a:srgbClr val="7030A0"/>
                          </a:solidFill>
                          <a:latin typeface="Arial Black" pitchFamily="34" charset="0"/>
                        </a:rPr>
                        <a:t>Длина</a:t>
                      </a:r>
                      <a:endParaRPr lang="ru-RU" sz="3600" dirty="0">
                        <a:solidFill>
                          <a:srgbClr val="7030A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solidFill>
                            <a:srgbClr val="7030A0"/>
                          </a:solidFill>
                          <a:latin typeface="Arial Black" pitchFamily="34" charset="0"/>
                        </a:rPr>
                        <a:t>сантиметр</a:t>
                      </a:r>
                      <a:endParaRPr lang="ru-RU" sz="3600" dirty="0">
                        <a:solidFill>
                          <a:srgbClr val="7030A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1126692"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solidFill>
                            <a:srgbClr val="7030A0"/>
                          </a:solidFill>
                          <a:latin typeface="Arial Black" pitchFamily="34" charset="0"/>
                        </a:rPr>
                        <a:t>Объём</a:t>
                      </a:r>
                      <a:endParaRPr lang="ru-RU" sz="3600" dirty="0">
                        <a:solidFill>
                          <a:srgbClr val="7030A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solidFill>
                            <a:srgbClr val="7030A0"/>
                          </a:solidFill>
                          <a:latin typeface="Arial Black" pitchFamily="34" charset="0"/>
                        </a:rPr>
                        <a:t>литр</a:t>
                      </a:r>
                      <a:endParaRPr lang="ru-RU" sz="3600" dirty="0">
                        <a:solidFill>
                          <a:srgbClr val="7030A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1126692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1126692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428596" y="428606"/>
          <a:ext cx="8143932" cy="59293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3097"/>
                <a:gridCol w="4030835"/>
              </a:tblGrid>
              <a:tr h="1185871"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solidFill>
                            <a:srgbClr val="C00000"/>
                          </a:solidFill>
                          <a:latin typeface="Arial Black" pitchFamily="34" charset="0"/>
                        </a:rPr>
                        <a:t>ВЕЛИЧИНА</a:t>
                      </a:r>
                      <a:endParaRPr lang="ru-RU" sz="3600" dirty="0">
                        <a:solidFill>
                          <a:srgbClr val="C0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200" dirty="0" smtClean="0">
                          <a:solidFill>
                            <a:srgbClr val="C00000"/>
                          </a:solidFill>
                          <a:latin typeface="Arial Black" pitchFamily="34" charset="0"/>
                        </a:rPr>
                        <a:t>ЕДИНИЦА  ИЗМЕРЕНИЯ</a:t>
                      </a:r>
                      <a:endParaRPr lang="ru-RU" sz="3200" dirty="0">
                        <a:solidFill>
                          <a:srgbClr val="C0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1185871"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solidFill>
                            <a:srgbClr val="7030A0"/>
                          </a:solidFill>
                          <a:latin typeface="Arial Black" pitchFamily="34" charset="0"/>
                        </a:rPr>
                        <a:t>Длина</a:t>
                      </a:r>
                      <a:endParaRPr lang="ru-RU" sz="3600" dirty="0">
                        <a:solidFill>
                          <a:srgbClr val="7030A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solidFill>
                            <a:srgbClr val="7030A0"/>
                          </a:solidFill>
                          <a:latin typeface="Arial Black" pitchFamily="34" charset="0"/>
                        </a:rPr>
                        <a:t>сантиметр</a:t>
                      </a:r>
                      <a:endParaRPr lang="ru-RU" sz="3600" dirty="0">
                        <a:solidFill>
                          <a:srgbClr val="7030A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1185871"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solidFill>
                            <a:srgbClr val="7030A0"/>
                          </a:solidFill>
                          <a:latin typeface="Arial Black" pitchFamily="34" charset="0"/>
                        </a:rPr>
                        <a:t>Объём</a:t>
                      </a:r>
                      <a:endParaRPr lang="ru-RU" sz="3600" dirty="0">
                        <a:solidFill>
                          <a:srgbClr val="7030A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solidFill>
                            <a:srgbClr val="7030A0"/>
                          </a:solidFill>
                          <a:latin typeface="Arial Black" pitchFamily="34" charset="0"/>
                        </a:rPr>
                        <a:t>литр</a:t>
                      </a:r>
                      <a:endParaRPr lang="ru-RU" sz="3600" dirty="0">
                        <a:solidFill>
                          <a:srgbClr val="7030A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1185871"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solidFill>
                            <a:srgbClr val="7030A0"/>
                          </a:solidFill>
                          <a:latin typeface="Arial Black" pitchFamily="34" charset="0"/>
                        </a:rPr>
                        <a:t>Масса</a:t>
                      </a:r>
                      <a:endParaRPr lang="ru-RU" sz="3600" dirty="0">
                        <a:solidFill>
                          <a:srgbClr val="7030A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3600" dirty="0" smtClean="0">
                          <a:solidFill>
                            <a:srgbClr val="7030A0"/>
                          </a:solidFill>
                          <a:latin typeface="Arial Black" pitchFamily="34" charset="0"/>
                        </a:rPr>
                        <a:t>килограмм</a:t>
                      </a:r>
                      <a:endParaRPr lang="ru-RU" sz="3600" dirty="0">
                        <a:solidFill>
                          <a:srgbClr val="7030A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1185871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14282" y="142850"/>
          <a:ext cx="8786874" cy="65189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37816"/>
                <a:gridCol w="4349058"/>
              </a:tblGrid>
              <a:tr h="1661504">
                <a:tc>
                  <a:txBody>
                    <a:bodyPr/>
                    <a:lstStyle/>
                    <a:p>
                      <a:r>
                        <a:rPr lang="ru-RU" sz="4400" dirty="0" smtClean="0">
                          <a:solidFill>
                            <a:srgbClr val="C00000"/>
                          </a:solidFill>
                          <a:latin typeface="Arial Black" pitchFamily="34" charset="0"/>
                        </a:rPr>
                        <a:t>ВЕЛИЧИНА</a:t>
                      </a:r>
                      <a:endParaRPr lang="ru-RU" sz="4400" dirty="0">
                        <a:solidFill>
                          <a:srgbClr val="C0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4400" dirty="0" smtClean="0">
                          <a:solidFill>
                            <a:srgbClr val="C00000"/>
                          </a:solidFill>
                          <a:latin typeface="Arial Black" pitchFamily="34" charset="0"/>
                        </a:rPr>
                        <a:t>ЕДИНИЦА  ИЗМЕРЕНИЯ</a:t>
                      </a:r>
                      <a:endParaRPr lang="ru-RU" sz="4400" dirty="0">
                        <a:solidFill>
                          <a:srgbClr val="C0000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1214361">
                <a:tc>
                  <a:txBody>
                    <a:bodyPr/>
                    <a:lstStyle/>
                    <a:p>
                      <a:r>
                        <a:rPr lang="ru-RU" sz="4000" dirty="0" smtClean="0">
                          <a:solidFill>
                            <a:srgbClr val="7030A0"/>
                          </a:solidFill>
                          <a:latin typeface="Arial Black" pitchFamily="34" charset="0"/>
                        </a:rPr>
                        <a:t>Длина</a:t>
                      </a:r>
                      <a:endParaRPr lang="ru-RU" sz="4000" dirty="0">
                        <a:solidFill>
                          <a:srgbClr val="7030A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4000" dirty="0" smtClean="0">
                          <a:solidFill>
                            <a:srgbClr val="7030A0"/>
                          </a:solidFill>
                          <a:latin typeface="Arial Black" pitchFamily="34" charset="0"/>
                        </a:rPr>
                        <a:t>сантиметр</a:t>
                      </a:r>
                      <a:endParaRPr lang="ru-RU" sz="4000" dirty="0">
                        <a:solidFill>
                          <a:srgbClr val="7030A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1214361">
                <a:tc>
                  <a:txBody>
                    <a:bodyPr/>
                    <a:lstStyle/>
                    <a:p>
                      <a:r>
                        <a:rPr lang="ru-RU" sz="4000" dirty="0" smtClean="0">
                          <a:solidFill>
                            <a:srgbClr val="7030A0"/>
                          </a:solidFill>
                          <a:latin typeface="Arial Black" pitchFamily="34" charset="0"/>
                        </a:rPr>
                        <a:t>Объём</a:t>
                      </a:r>
                      <a:endParaRPr lang="ru-RU" sz="4000" dirty="0">
                        <a:solidFill>
                          <a:srgbClr val="7030A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4000" dirty="0" smtClean="0">
                          <a:solidFill>
                            <a:srgbClr val="7030A0"/>
                          </a:solidFill>
                          <a:latin typeface="Arial Black" pitchFamily="34" charset="0"/>
                        </a:rPr>
                        <a:t>литр</a:t>
                      </a:r>
                      <a:endParaRPr lang="ru-RU" sz="4000" dirty="0">
                        <a:solidFill>
                          <a:srgbClr val="7030A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1214361">
                <a:tc>
                  <a:txBody>
                    <a:bodyPr/>
                    <a:lstStyle/>
                    <a:p>
                      <a:r>
                        <a:rPr lang="ru-RU" sz="4000" dirty="0" smtClean="0">
                          <a:solidFill>
                            <a:srgbClr val="7030A0"/>
                          </a:solidFill>
                          <a:latin typeface="Arial Black" pitchFamily="34" charset="0"/>
                        </a:rPr>
                        <a:t>Масса</a:t>
                      </a:r>
                      <a:endParaRPr lang="ru-RU" sz="4000" dirty="0">
                        <a:solidFill>
                          <a:srgbClr val="7030A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4000" dirty="0" smtClean="0">
                          <a:solidFill>
                            <a:srgbClr val="7030A0"/>
                          </a:solidFill>
                          <a:latin typeface="Arial Black" pitchFamily="34" charset="0"/>
                        </a:rPr>
                        <a:t>килограмм</a:t>
                      </a:r>
                      <a:endParaRPr lang="ru-RU" sz="4000" dirty="0">
                        <a:solidFill>
                          <a:srgbClr val="7030A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  <a:tr h="1214361">
                <a:tc>
                  <a:txBody>
                    <a:bodyPr/>
                    <a:lstStyle/>
                    <a:p>
                      <a:r>
                        <a:rPr lang="ru-RU" sz="4000" dirty="0" smtClean="0">
                          <a:solidFill>
                            <a:srgbClr val="7030A0"/>
                          </a:solidFill>
                          <a:latin typeface="Arial Black" pitchFamily="34" charset="0"/>
                        </a:rPr>
                        <a:t>Время</a:t>
                      </a:r>
                      <a:endParaRPr lang="ru-RU" sz="4000" dirty="0">
                        <a:solidFill>
                          <a:srgbClr val="7030A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4000" dirty="0" smtClean="0">
                          <a:solidFill>
                            <a:srgbClr val="7030A0"/>
                          </a:solidFill>
                          <a:latin typeface="Arial Black" pitchFamily="34" charset="0"/>
                        </a:rPr>
                        <a:t>час</a:t>
                      </a:r>
                      <a:endParaRPr lang="ru-RU" sz="4000" dirty="0">
                        <a:solidFill>
                          <a:srgbClr val="7030A0"/>
                        </a:solidFill>
                        <a:latin typeface="Arial Black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i="1" dirty="0" smtClean="0"/>
              <a:t>  </a:t>
            </a:r>
            <a:r>
              <a:rPr lang="ru-RU" sz="9600" i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5+2+2=9 (л.)</a:t>
            </a:r>
            <a:r>
              <a:rPr lang="ru-RU" sz="9600" dirty="0" smtClean="0">
                <a:latin typeface="Arial" pitchFamily="34" charset="0"/>
                <a:cs typeface="Arial" pitchFamily="34" charset="0"/>
              </a:rPr>
              <a:t> </a:t>
            </a:r>
          </a:p>
          <a:p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928671"/>
            <a:ext cx="8429684" cy="3000396"/>
          </a:xfrm>
        </p:spPr>
        <p:txBody>
          <a:bodyPr>
            <a:noAutofit/>
          </a:bodyPr>
          <a:lstStyle/>
          <a:p>
            <a:r>
              <a:rPr lang="ru-RU" sz="5400" dirty="0" smtClean="0">
                <a:latin typeface="Arial" pitchFamily="34" charset="0"/>
                <a:cs typeface="Arial" pitchFamily="34" charset="0"/>
              </a:rPr>
              <a:t/>
            </a:r>
            <a:br>
              <a:rPr lang="ru-RU" sz="5400" dirty="0" smtClean="0">
                <a:latin typeface="Arial" pitchFamily="34" charset="0"/>
                <a:cs typeface="Arial" pitchFamily="34" charset="0"/>
              </a:rPr>
            </a:br>
            <a:r>
              <a:rPr lang="ru-RU" sz="5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20ч. ..18ч.      11ч. ..21ч.</a:t>
            </a:r>
            <a:br>
              <a:rPr lang="ru-RU" sz="5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</a:br>
            <a:r>
              <a:rPr lang="ru-RU" sz="5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18ч. ..81ч.       6ч. ..14ч.</a:t>
            </a:r>
            <a:br>
              <a:rPr lang="ru-RU" sz="5400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</a:br>
            <a:endParaRPr lang="ru-RU" sz="5400" dirty="0">
              <a:solidFill>
                <a:srgbClr val="7030A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600200"/>
            <a:ext cx="840108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6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20ч. </a:t>
            </a:r>
            <a:r>
              <a:rPr lang="ru-RU" sz="6000" b="1" kern="10" dirty="0" smtClean="0">
                <a:ln w="9525">
                  <a:round/>
                  <a:headEnd/>
                  <a:tailEnd/>
                </a:ln>
                <a:solidFill>
                  <a:srgbClr val="C00000"/>
                </a:solidFill>
                <a:latin typeface="Arial"/>
                <a:cs typeface="Arial"/>
              </a:rPr>
              <a:t>&gt;</a:t>
            </a:r>
            <a:r>
              <a:rPr lang="ru-RU" sz="6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18ч.   11ч.</a:t>
            </a:r>
            <a:r>
              <a:rPr lang="ru-RU" sz="6000" b="1" kern="10" dirty="0" smtClean="0">
                <a:ln w="9525">
                  <a:round/>
                  <a:headEnd/>
                  <a:tailEnd/>
                </a:ln>
                <a:solidFill>
                  <a:srgbClr val="C00000"/>
                </a:solidFill>
                <a:latin typeface="Arial"/>
                <a:cs typeface="Arial"/>
              </a:rPr>
              <a:t>&lt;</a:t>
            </a:r>
            <a:r>
              <a:rPr lang="ru-RU" sz="6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21ч.</a:t>
            </a:r>
            <a:br>
              <a:rPr lang="ru-RU" sz="6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</a:br>
            <a:r>
              <a:rPr lang="ru-RU" sz="6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18ч. </a:t>
            </a:r>
            <a:r>
              <a:rPr lang="ru-RU" sz="6000" b="1" kern="10" dirty="0" smtClean="0">
                <a:ln w="9525">
                  <a:round/>
                  <a:headEnd/>
                  <a:tailEnd/>
                </a:ln>
                <a:solidFill>
                  <a:srgbClr val="C00000"/>
                </a:solidFill>
                <a:latin typeface="Arial"/>
                <a:cs typeface="Arial"/>
              </a:rPr>
              <a:t>&lt;</a:t>
            </a:r>
            <a:r>
              <a:rPr lang="ru-RU" sz="6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81ч.   6ч.</a:t>
            </a:r>
            <a:r>
              <a:rPr lang="ru-RU" sz="6000" b="1" kern="10" dirty="0" smtClean="0">
                <a:ln w="9525">
                  <a:round/>
                  <a:headEnd/>
                  <a:tailEnd/>
                </a:ln>
                <a:solidFill>
                  <a:srgbClr val="C00000"/>
                </a:solidFill>
                <a:latin typeface="Arial"/>
                <a:cs typeface="Arial"/>
              </a:rPr>
              <a:t>&lt;</a:t>
            </a:r>
            <a:r>
              <a:rPr lang="ru-RU" sz="6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  <a:t> 14ч.</a:t>
            </a:r>
            <a:br>
              <a:rPr lang="ru-RU" sz="6000" b="1" dirty="0" smtClean="0">
                <a:solidFill>
                  <a:srgbClr val="7030A0"/>
                </a:solidFill>
                <a:latin typeface="Arial" pitchFamily="34" charset="0"/>
                <a:cs typeface="Arial" pitchFamily="34" charset="0"/>
              </a:rPr>
            </a:br>
            <a:endParaRPr lang="ru-RU" sz="6000" b="1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611560" y="332656"/>
            <a:ext cx="7772400" cy="4619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2500" lnSpcReduction="200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b="1" dirty="0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  <a:cs typeface="Arial" pitchFamily="34" charset="0"/>
              </a:rPr>
              <a:t>Используемые источники</a:t>
            </a:r>
            <a:endParaRPr lang="ru-RU" b="1" dirty="0">
              <a:solidFill>
                <a:srgbClr val="C00000"/>
              </a:solidFill>
              <a:latin typeface="Batang" pitchFamily="18" charset="-127"/>
              <a:ea typeface="Batang" pitchFamily="18" charset="-127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1438455"/>
            <a:ext cx="8280920" cy="20697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ea typeface="Calibri"/>
                <a:cs typeface="Times New Roman"/>
              </a:rPr>
              <a:t>Фон </a:t>
            </a:r>
            <a:r>
              <a:rPr lang="ru-RU" u="sng" dirty="0" smtClean="0">
                <a:solidFill>
                  <a:srgbClr val="0000FF"/>
                </a:solidFill>
                <a:ea typeface="Calibri"/>
                <a:cs typeface="Times New Roman"/>
                <a:hlinkClick r:id="rId2"/>
              </a:rPr>
              <a:t>http://</a:t>
            </a:r>
            <a:r>
              <a:rPr lang="ru-RU" u="sng" dirty="0">
                <a:solidFill>
                  <a:srgbClr val="0000FF"/>
                </a:solidFill>
                <a:ea typeface="Calibri"/>
                <a:cs typeface="Times New Roman"/>
                <a:hlinkClick r:id="rId2"/>
              </a:rPr>
              <a:t>player.myshared.ru/283406/data/images/img3.jpg</a:t>
            </a:r>
            <a:r>
              <a:rPr lang="ru-RU" dirty="0">
                <a:ea typeface="Calibri"/>
                <a:cs typeface="Times New Roman"/>
              </a:rPr>
              <a:t>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ea typeface="Calibri"/>
                <a:cs typeface="Times New Roman"/>
              </a:rPr>
              <a:t>Слоник </a:t>
            </a:r>
            <a:r>
              <a:rPr lang="ru-RU" u="sng" dirty="0">
                <a:solidFill>
                  <a:srgbClr val="0000FF"/>
                </a:solidFill>
                <a:ea typeface="Calibri"/>
                <a:cs typeface="Times New Roman"/>
                <a:hlinkClick r:id="rId3"/>
              </a:rPr>
              <a:t>http://dnz10.ucoz.ua/matematika_1.jpeg</a:t>
            </a:r>
            <a:r>
              <a:rPr lang="ru-RU" dirty="0">
                <a:ea typeface="Calibri"/>
                <a:cs typeface="Times New Roman"/>
              </a:rPr>
              <a:t>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ea typeface="Calibri"/>
                <a:cs typeface="Times New Roman"/>
              </a:rPr>
              <a:t>Мальчик </a:t>
            </a:r>
            <a:r>
              <a:rPr lang="ru-RU" u="sng" dirty="0">
                <a:solidFill>
                  <a:srgbClr val="0000FF"/>
                </a:solidFill>
                <a:ea typeface="Calibri"/>
                <a:cs typeface="Times New Roman"/>
                <a:hlinkClick r:id="rId4"/>
              </a:rPr>
              <a:t>http://www.athens.kiev.ua/wordpress/wp-content/uploads/2011/01/20110117_clip_image002.jpg</a:t>
            </a:r>
            <a:r>
              <a:rPr lang="ru-RU" dirty="0">
                <a:ea typeface="Calibri"/>
                <a:cs typeface="Times New Roman"/>
              </a:rPr>
              <a:t>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ea typeface="Calibri"/>
                <a:cs typeface="Times New Roman"/>
              </a:rPr>
              <a:t>Дети </a:t>
            </a:r>
            <a:r>
              <a:rPr lang="ru-RU" u="sng" dirty="0">
                <a:solidFill>
                  <a:srgbClr val="0000FF"/>
                </a:solidFill>
                <a:ea typeface="Calibri"/>
                <a:cs typeface="Times New Roman"/>
                <a:hlinkClick r:id="rId5"/>
              </a:rPr>
              <a:t>http://learn-timestables.com/images/cartoon_bg.png</a:t>
            </a:r>
            <a:r>
              <a:rPr lang="ru-RU" dirty="0">
                <a:ea typeface="Calibri"/>
                <a:cs typeface="Times New Roman"/>
              </a:rPr>
              <a:t> </a:t>
            </a:r>
          </a:p>
        </p:txBody>
      </p:sp>
    </p:spTree>
    <p:extLst>
      <p:ext uri="{BB962C8B-B14F-4D97-AF65-F5344CB8AC3E}">
        <p14:creationId xmlns="" xmlns:p14="http://schemas.microsoft.com/office/powerpoint/2010/main" val="1242346008"/>
      </p:ext>
    </p:extLst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Другая 3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129</Words>
  <Application>Microsoft Office PowerPoint</Application>
  <PresentationFormat>Экран (4:3)</PresentationFormat>
  <Paragraphs>59</Paragraphs>
  <Slides>21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Тема Office</vt:lpstr>
      <vt:lpstr>Тема: Величины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Тема: Величины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 20ч. ..18ч.      11ч. ..21ч. 18ч. ..81ч.       6ч. ..14ч. </vt:lpstr>
      <vt:lpstr>Слайд 20</vt:lpstr>
      <vt:lpstr>Слайд 21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Екатерина</dc:creator>
  <cp:lastModifiedBy>pc</cp:lastModifiedBy>
  <cp:revision>31</cp:revision>
  <dcterms:created xsi:type="dcterms:W3CDTF">2015-08-19T01:25:17Z</dcterms:created>
  <dcterms:modified xsi:type="dcterms:W3CDTF">2017-04-12T10:54:30Z</dcterms:modified>
</cp:coreProperties>
</file>