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65" r:id="rId4"/>
    <p:sldId id="266" r:id="rId5"/>
    <p:sldId id="267" r:id="rId6"/>
    <p:sldId id="259" r:id="rId7"/>
    <p:sldId id="268" r:id="rId8"/>
    <p:sldId id="269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8BA12-6960-4D7A-9AE0-4ECB5256B186}" type="datetimeFigureOut">
              <a:rPr lang="ru-RU" smtClean="0"/>
              <a:pPr/>
              <a:t>01.12.2022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9EB24BD-75DA-488B-9EB4-BDA306C42A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B48BA12-6960-4D7A-9AE0-4ECB5256B186}" type="datetimeFigureOut">
              <a:rPr lang="ru-RU" smtClean="0"/>
              <a:pPr/>
              <a:t>01.12.2022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9EB24BD-75DA-488B-9EB4-BDA306C42A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8BA12-6960-4D7A-9AE0-4ECB5256B186}" type="datetimeFigureOut">
              <a:rPr lang="ru-RU" smtClean="0"/>
              <a:pPr/>
              <a:t>01.12.2022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B24BD-75DA-488B-9EB4-BDA306C42A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8BA12-6960-4D7A-9AE0-4ECB5256B186}" type="datetimeFigureOut">
              <a:rPr lang="ru-RU" smtClean="0"/>
              <a:pPr/>
              <a:t>01.12.2022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B24BD-75DA-488B-9EB4-BDA306C42A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B24BD-75DA-488B-9EB4-BDA306C42A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8BA12-6960-4D7A-9AE0-4ECB5256B186}" type="datetimeFigureOut">
              <a:rPr lang="ru-RU" smtClean="0"/>
              <a:pPr/>
              <a:t>01.12.2022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8BA12-6960-4D7A-9AE0-4ECB5256B186}" type="datetimeFigureOut">
              <a:rPr lang="ru-RU" smtClean="0"/>
              <a:pPr/>
              <a:t>01.12.2022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B24BD-75DA-488B-9EB4-BDA306C42A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8BA12-6960-4D7A-9AE0-4ECB5256B186}" type="datetimeFigureOut">
              <a:rPr lang="ru-RU" smtClean="0"/>
              <a:pPr/>
              <a:t>01.12.2022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B24BD-75DA-488B-9EB4-BDA306C42A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B48BA12-6960-4D7A-9AE0-4ECB5256B186}" type="datetimeFigureOut">
              <a:rPr lang="ru-RU" smtClean="0"/>
              <a:pPr/>
              <a:t>01.12.2022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9EB24BD-75DA-488B-9EB4-BDA306C42A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8BA12-6960-4D7A-9AE0-4ECB5256B186}" type="datetimeFigureOut">
              <a:rPr lang="ru-RU" smtClean="0"/>
              <a:pPr/>
              <a:t>01.12.2022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9EB24BD-75DA-488B-9EB4-BDA306C42A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8BA12-6960-4D7A-9AE0-4ECB5256B186}" type="datetimeFigureOut">
              <a:rPr lang="ru-RU" smtClean="0"/>
              <a:pPr/>
              <a:t>01.12.2022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B24BD-75DA-488B-9EB4-BDA306C42A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8BA12-6960-4D7A-9AE0-4ECB5256B186}" type="datetimeFigureOut">
              <a:rPr lang="ru-RU" smtClean="0"/>
              <a:pPr/>
              <a:t>01.12.2022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B24BD-75DA-488B-9EB4-BDA306C42A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B48BA12-6960-4D7A-9AE0-4ECB5256B186}" type="datetimeFigureOut">
              <a:rPr lang="ru-RU" smtClean="0"/>
              <a:pPr/>
              <a:t>01.12.2022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9EB24BD-75DA-488B-9EB4-BDA306C42A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/index.php?title=%D0%A5%D0%B8%D0%BD%D0%B3%D0%B0%D0%BD%D0%BE%D0%BB%D0%BE%D0%B2%D0%BE&amp;action=edit&amp;redlink=1" TargetMode="External"/><Relationship Id="rId2" Type="http://schemas.openxmlformats.org/officeDocument/2006/relationships/hyperlink" Target="https://ru.wikipedia.org/w/index.php?title=%D0%A5%D0%B8%D0%BD%D0%B3%D0%B0%D0%BD%D1%81%D0%BA%D0%BE%D0%B5_%D0%BC%D0%B5%D1%81%D1%82%D0%BE%D1%80%D0%BE%D0%B6%D0%B4%D0%B5%D0%BD%D0%B8%D0%B5&amp;action=edit&amp;redlink=1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/index.php?title=%D0%91%D0%B8%D0%B4%D0%B6%D0%B0%D0%BD%D1%81%D0%BA%D0%BE%D0%B5_%D0%BC%D0%B5%D1%81%D1%82%D0%BE%D1%80%D0%BE%D0%B6%D0%B4%D0%B5%D0%BD%D0%B8%D0%B5&amp;action=edit&amp;redlink=1" TargetMode="External"/><Relationship Id="rId2" Type="http://schemas.openxmlformats.org/officeDocument/2006/relationships/hyperlink" Target="https://ru.wikipedia.org/w/index.php?title=%D0%AE%D0%B6%D0%BD%D0%BE-%D0%A5%D0%B8%D0%BD%D0%B3%D0%B0%D0%BD%D1%81%D0%BA%D0%BE%D0%B5_%D0%BC%D0%B5%D1%81%D1%82%D0%BE%D1%80%D0%BE%D0%B6%D0%B4%D0%B5%D0%BD%D0%B8%D0%B5&amp;action=edit&amp;redlink=1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ru.wikipedia.org/wiki/XIX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00694" y="5357826"/>
            <a:ext cx="3071834" cy="1143008"/>
          </a:xfrm>
        </p:spPr>
        <p:txBody>
          <a:bodyPr>
            <a:normAutofit/>
          </a:bodyPr>
          <a:lstStyle/>
          <a:p>
            <a:r>
              <a:rPr lang="ru-RU" b="1" i="1" smtClean="0">
                <a:solidFill>
                  <a:srgbClr val="002060"/>
                </a:solidFill>
              </a:rPr>
              <a:t>я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714356"/>
            <a:ext cx="8458200" cy="150019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Полезные ископаемые в Еврейской автономной области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050" name="Picture 2" descr="ÐÐ°ÑÑÐ¸Ð½ÐºÐ¸ Ð¿Ð¾ Ð·Ð°Ð¿ÑÐ¾ÑÑ ÐºÐ°ÑÑÐ¸Ð½ÐºÐ¸ Ð¿Ð¾Ð»ÐµÐ·Ð½ÑÑ Ð¸ÑÐºÐ¾Ð¿Ð°ÐµÐ¼ÑÑ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857628"/>
            <a:ext cx="3929090" cy="2696339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435771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     </a:t>
            </a:r>
            <a:r>
              <a:rPr lang="ru-RU" dirty="0" smtClean="0">
                <a:solidFill>
                  <a:srgbClr val="002060"/>
                </a:solidFill>
              </a:rPr>
              <a:t>На территории нашей области выявлены и разведаны более 20 видов полезных ископаемых, в том числе : олово, марганец, железо, золото, магнезит и т.д.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8992" y="285728"/>
            <a:ext cx="5715008" cy="635798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Основные  оловорудные районы на  территории области — Хинганский и </a:t>
            </a:r>
            <a:r>
              <a:rPr lang="ru-RU" sz="2800" b="1" dirty="0" err="1" smtClean="0">
                <a:solidFill>
                  <a:srgbClr val="002060"/>
                </a:solidFill>
              </a:rPr>
              <a:t>Сутаро-Биджанский</a:t>
            </a:r>
            <a:r>
              <a:rPr lang="ru-RU" sz="2800" b="1" dirty="0" smtClean="0">
                <a:solidFill>
                  <a:srgbClr val="002060"/>
                </a:solidFill>
              </a:rPr>
              <a:t>, в пределах которых известны 14 месторождений. Добычу и обогащение самого дешёвого в России олова на </a:t>
            </a:r>
            <a:r>
              <a:rPr lang="ru-RU" sz="2800" b="1" dirty="0" err="1" smtClean="0">
                <a:solidFill>
                  <a:srgbClr val="002060"/>
                </a:solidFill>
                <a:hlinkClick r:id="rId2" tooltip="Хинганское месторождение (страница отсутствует)"/>
              </a:rPr>
              <a:t>Хинганском</a:t>
            </a:r>
            <a:r>
              <a:rPr lang="ru-RU" sz="2800" b="1" dirty="0" smtClean="0">
                <a:solidFill>
                  <a:srgbClr val="002060"/>
                </a:solidFill>
                <a:hlinkClick r:id="rId2" tooltip="Хинганское месторождение (страница отсутствует)"/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</a:rPr>
              <a:t>месторождении ведёт комбинат «</a:t>
            </a:r>
            <a:r>
              <a:rPr lang="ru-RU" sz="2800" b="1" dirty="0" smtClean="0">
                <a:solidFill>
                  <a:srgbClr val="002060"/>
                </a:solidFill>
                <a:hlinkClick r:id="rId3" tooltip="Хинганолово (страница отсутствует)"/>
              </a:rPr>
              <a:t>Хинган олово</a:t>
            </a:r>
            <a:r>
              <a:rPr lang="ru-RU" sz="2800" b="1" dirty="0" smtClean="0">
                <a:solidFill>
                  <a:srgbClr val="002060"/>
                </a:solidFill>
              </a:rPr>
              <a:t>». Освоено применение  в металлургии, а также  в стекольном и эмалевом производстве</a:t>
            </a:r>
            <a:r>
              <a:rPr lang="ru-RU" sz="2800" dirty="0" smtClean="0">
                <a:solidFill>
                  <a:srgbClr val="002060"/>
                </a:solidFill>
              </a:rPr>
              <a:t>.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22530" name="Picture 2" descr="ÐÐ°ÑÑÐ¸Ð½ÐºÐ¸ Ð¿Ð¾ Ð·Ð°Ð¿ÑÐ¾ÑÑ ÐºÐ°ÑÑÐ¸Ð½ÐºÐ¸ Ð¾Ð»Ð¾Ð²Ð¾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714752"/>
            <a:ext cx="3071834" cy="2584655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2532" name="Picture 4" descr="ÐÐ°ÑÑÐ¸Ð½ÐºÐ¸ Ð¿Ð¾ Ð·Ð°Ð¿ÑÐ¾ÑÑ ÐºÐ°ÑÑÐ¸Ð½ÐºÐ¸ Ð¾Ð»Ð¾Ð²Ð¾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357166"/>
            <a:ext cx="3000396" cy="3071835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2400"/>
            <a:ext cx="5286380" cy="606268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Марганцевые руды сосредоточены в крупном </a:t>
            </a:r>
            <a:r>
              <a:rPr lang="ru-RU" sz="3200" b="1" dirty="0" err="1" smtClean="0">
                <a:solidFill>
                  <a:srgbClr val="002060"/>
                </a:solidFill>
                <a:hlinkClick r:id="rId2" tooltip="Южно-Хинганское месторождение (страница отсутствует)"/>
              </a:rPr>
              <a:t>Южно-Хинганском</a:t>
            </a:r>
            <a:r>
              <a:rPr lang="ru-RU" sz="3200" b="1" dirty="0" smtClean="0">
                <a:solidFill>
                  <a:srgbClr val="002060"/>
                </a:solidFill>
                <a:hlinkClick r:id="rId2" tooltip="Южно-Хинганское месторождение (страница отсутствует)"/>
              </a:rPr>
              <a:t> </a:t>
            </a:r>
            <a:r>
              <a:rPr lang="ru-RU" sz="3200" b="1" dirty="0" smtClean="0">
                <a:solidFill>
                  <a:srgbClr val="002060"/>
                </a:solidFill>
              </a:rPr>
              <a:t>месторождении. Залегают вместе  с железными рудами. Разведано два месторождения: </a:t>
            </a:r>
            <a:br>
              <a:rPr lang="ru-RU" sz="3200" b="1" dirty="0" smtClean="0">
                <a:solidFill>
                  <a:srgbClr val="002060"/>
                </a:solidFill>
              </a:rPr>
            </a:br>
            <a:r>
              <a:rPr lang="ru-RU" sz="3200" b="1" dirty="0" err="1" smtClean="0">
                <a:solidFill>
                  <a:srgbClr val="002060"/>
                </a:solidFill>
                <a:hlinkClick r:id="rId3" tooltip="Биджанское месторождение (страница отсутствует)"/>
              </a:rPr>
              <a:t>Биджанское</a:t>
            </a:r>
            <a:r>
              <a:rPr lang="ru-RU" sz="3200" b="1" dirty="0" smtClean="0">
                <a:solidFill>
                  <a:srgbClr val="002060"/>
                </a:solidFill>
              </a:rPr>
              <a:t>  и </a:t>
            </a:r>
            <a:r>
              <a:rPr lang="ru-RU" sz="3200" b="1" dirty="0" err="1" smtClean="0">
                <a:solidFill>
                  <a:srgbClr val="002060"/>
                </a:solidFill>
                <a:hlinkClick r:id="rId2" tooltip="Южно-Хинганское месторождение (страница отсутствует)"/>
              </a:rPr>
              <a:t>Южно-Хинганское</a:t>
            </a:r>
            <a:r>
              <a:rPr lang="ru-RU" sz="3200" b="1" dirty="0" smtClean="0">
                <a:solidFill>
                  <a:srgbClr val="002060"/>
                </a:solidFill>
              </a:rPr>
              <a:t>. Марганцевые руды  этих  месторождений пригодны для использования в металлургической промышленности.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3686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642918"/>
            <a:ext cx="3406824" cy="2333623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6868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72132" y="3714752"/>
            <a:ext cx="3262707" cy="2643206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cxnSp>
        <p:nvCxnSpPr>
          <p:cNvPr id="6" name="Прямая со стрелкой 5"/>
          <p:cNvCxnSpPr/>
          <p:nvPr/>
        </p:nvCxnSpPr>
        <p:spPr>
          <a:xfrm rot="5400000">
            <a:off x="3679025" y="392885"/>
            <a:ext cx="214314" cy="1428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rot="5400000">
            <a:off x="4000496" y="2143116"/>
            <a:ext cx="285752" cy="1428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31337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solidFill>
                  <a:srgbClr val="002060"/>
                </a:solidFill>
              </a:rPr>
              <a:t>Железорудные  месторождения Малого Хингана  по своим запасам значительно превосходят марганцевые. Расположены в Облученском районе . К настоящему  времени известно  35  железорудных и железомарганцевых  месторождений различного  масштаба.</a:t>
            </a:r>
            <a:endParaRPr lang="ru-RU" dirty="0"/>
          </a:p>
        </p:txBody>
      </p:sp>
      <p:pic>
        <p:nvPicPr>
          <p:cNvPr id="5" name="Содержимое 4" descr="51gcaNE+dSL._SX466_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7200" y="3415804"/>
            <a:ext cx="4059238" cy="2621954"/>
          </a:xfr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" name="Содержимое 5" descr="Bakcharskaja_zheleznaja_ruda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714876" y="3429000"/>
            <a:ext cx="4000528" cy="2571767"/>
          </a:xfr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786190"/>
            <a:ext cx="5000660" cy="28575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В Малом Хингане золото добывалось со второй половины </a:t>
            </a:r>
            <a:r>
              <a:rPr lang="ru-RU" sz="2800" b="1" dirty="0" smtClean="0">
                <a:solidFill>
                  <a:srgbClr val="002060"/>
                </a:solidFill>
                <a:hlinkClick r:id="rId2" tooltip="XIX"/>
              </a:rPr>
              <a:t>XIX</a:t>
            </a:r>
            <a:r>
              <a:rPr lang="ru-RU" sz="2800" b="1" dirty="0" smtClean="0">
                <a:solidFill>
                  <a:srgbClr val="002060"/>
                </a:solidFill>
              </a:rPr>
              <a:t> столетия. В настоящее время золотоносные  месторождения разрабатываются в основном гидравлическим способом  в  бассейне  реки </a:t>
            </a:r>
            <a:r>
              <a:rPr lang="ru-RU" sz="2800" b="1" dirty="0" err="1" smtClean="0">
                <a:solidFill>
                  <a:srgbClr val="002060"/>
                </a:solidFill>
              </a:rPr>
              <a:t>Сутары</a:t>
            </a:r>
            <a:r>
              <a:rPr lang="ru-RU" sz="2800" b="1" dirty="0" smtClean="0">
                <a:solidFill>
                  <a:srgbClr val="002060"/>
                </a:solidFill>
              </a:rPr>
              <a:t> в верховьях реки </a:t>
            </a:r>
            <a:r>
              <a:rPr lang="ru-RU" sz="2800" b="1" dirty="0" err="1" smtClean="0">
                <a:solidFill>
                  <a:srgbClr val="002060"/>
                </a:solidFill>
              </a:rPr>
              <a:t>Биры</a:t>
            </a:r>
            <a:r>
              <a:rPr lang="ru-RU" sz="2800" b="1" dirty="0" smtClean="0">
                <a:solidFill>
                  <a:srgbClr val="002060"/>
                </a:solidFill>
              </a:rPr>
              <a:t>.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15372" name="Picture 12" descr="ÐºÑÐ¸ÑÑÐ°Ð»Ð»Ñ Ð·Ð¾Ð»Ð¾ÑÐ°, Ð²ÑÑÐ°ÑÐµÐ½Ð½ÑÐµ Ð¼ÐµÑÐ¾Ð´Ð¾Ð¼ ÑÐ¸Ð¼Ð¸ÑÐµÑÐºÐ¾Ð³Ð¾ ÑÑÐ°Ð½ÑÐ¿Ð¾ÑÑÐ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451710">
            <a:off x="539509" y="397304"/>
            <a:ext cx="2439096" cy="2395204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5374" name="Picture 14" descr="ÐÐ°ÑÑÐ¸Ð½ÐºÐ¸ Ð¿Ð¾ Ð·Ð°Ð¿ÑÐ¾ÑÑ ÑÐ¾ÑÐ¾ Ð´Ð¾Ð±ÑÑÐ° Ð·Ð¾Ð»Ð¾ÑÐ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357166"/>
            <a:ext cx="4786346" cy="2928958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15376" name="AutoShape 16" descr="ÐÐ°ÑÑÐ¸Ð½ÐºÐ¸ Ð¿Ð¾ Ð·Ð°Ð¿ÑÐ¾ÑÑ ÑÐ¾ÑÐ¾ Ð·Ð¾Ð»Ð¾ÑÑÐµ Ð¸Ð·Ð´ÐµÐ»Ð¸Ñ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78" name="AutoShape 18" descr="ÐÐ°ÑÑÐ¸Ð½ÐºÐ¸ Ð¿Ð¾ Ð·Ð°Ð¿ÑÐ¾ÑÑ ÑÐ¾ÑÐ¾ Ð·Ð¾Ð»Ð¾ÑÑÐµ Ð¸Ð·Ð´ÐµÐ»Ð¸Ñ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80" name="Picture 20" descr="ÐÐ°ÑÑÐ¸Ð½ÐºÐ¸ Ð¿Ð¾ Ð·Ð°Ð¿ÑÐ¾ÑÑ ÑÐ¾ÑÐ¾ Ð·Ð¾Ð»Ð¾ÑÑÐµ Ð¸Ð·Ð´ÐµÐ»Ð¸Ñ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3500438"/>
            <a:ext cx="3350442" cy="2928958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306228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На  территории области открыто 11 месторождений  магнезита. Промышленное значение  магнезита  основано  на  высокой огнеупорности  магния. Его потребителями являются металлургическая, </a:t>
            </a:r>
            <a:r>
              <a:rPr lang="ru-RU" sz="2800" b="1" smtClean="0">
                <a:solidFill>
                  <a:srgbClr val="002060"/>
                </a:solidFill>
              </a:rPr>
              <a:t>химическая и </a:t>
            </a:r>
            <a:r>
              <a:rPr lang="ru-RU" sz="2800" b="1" dirty="0" smtClean="0">
                <a:solidFill>
                  <a:srgbClr val="002060"/>
                </a:solidFill>
              </a:rPr>
              <a:t> </a:t>
            </a:r>
            <a:r>
              <a:rPr lang="ru-RU" sz="2800" b="1" smtClean="0">
                <a:solidFill>
                  <a:srgbClr val="002060"/>
                </a:solidFill>
              </a:rPr>
              <a:t>пищевая  промышленность</a:t>
            </a:r>
            <a:r>
              <a:rPr lang="ru-RU" sz="2800" b="1" dirty="0" smtClean="0">
                <a:solidFill>
                  <a:srgbClr val="002060"/>
                </a:solidFill>
              </a:rPr>
              <a:t>.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38914" name="Picture 2" descr="Magnesi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3214686"/>
            <a:ext cx="6643734" cy="3286148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70509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СПАСИБО ЗА ВНИМАНИЕ!!!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2115</TotalTime>
  <Words>75</Words>
  <Application>Microsoft Office PowerPoint</Application>
  <PresentationFormat>Экран (4:3)</PresentationFormat>
  <Paragraphs>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Бумажная</vt:lpstr>
      <vt:lpstr>Полезные ископаемые в Еврейской автономной области</vt:lpstr>
      <vt:lpstr>     На территории нашей области выявлены и разведаны более 20 видов полезных ископаемых, в том числе : олово, марганец, железо, золото, магнезит и т.д.</vt:lpstr>
      <vt:lpstr>Основные  оловорудные районы на  территории области — Хинганский и Сутаро-Биджанский, в пределах которых известны 14 месторождений. Добычу и обогащение самого дешёвого в России олова на Хинганском месторождении ведёт комбинат «Хинган олово». Освоено применение  в металлургии, а также  в стекольном и эмалевом производстве.</vt:lpstr>
      <vt:lpstr>Марганцевые руды сосредоточены в крупном Южно-Хинганском месторождении. Залегают вместе  с железными рудами. Разведано два месторождения:  Биджанское  и Южно-Хинганское. Марганцевые руды  этих  месторождений пригодны для использования в металлургической промышленности.</vt:lpstr>
      <vt:lpstr>Железорудные  месторождения Малого Хингана  по своим запасам значительно превосходят марганцевые. Расположены в Облученском районе . К настоящему  времени известно  35  железорудных и железомарганцевых  месторождений различного  масштаба.</vt:lpstr>
      <vt:lpstr>В Малом Хингане золото добывалось со второй половины XIX столетия. В настоящее время золотоносные  месторождения разрабатываются в основном гидравлическим способом  в  бассейне  реки Сутары в верховьях реки Биры. </vt:lpstr>
      <vt:lpstr>На  территории области открыто 11 месторождений  магнезита. Промышленное значение  магнезита  основано  на  высокой огнеупорности  магния. Его потребителями являются металлургическая, химическая и  пищевая  промышленность. </vt:lpstr>
      <vt:lpstr>СПАСИБО ЗА ВНИМАНИЕ!!!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Полезные ископаемые в ЕАО.</dc:title>
  <dc:creator>СемьЯ</dc:creator>
  <cp:lastModifiedBy>user</cp:lastModifiedBy>
  <cp:revision>109</cp:revision>
  <dcterms:created xsi:type="dcterms:W3CDTF">2018-11-23T04:39:09Z</dcterms:created>
  <dcterms:modified xsi:type="dcterms:W3CDTF">2022-12-01T02:53:16Z</dcterms:modified>
</cp:coreProperties>
</file>