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9" r:id="rId6"/>
    <p:sldId id="258" r:id="rId7"/>
    <p:sldId id="262" r:id="rId8"/>
    <p:sldId id="263" r:id="rId9"/>
    <p:sldId id="264" r:id="rId10"/>
    <p:sldId id="271" r:id="rId11"/>
    <p:sldId id="267" r:id="rId12"/>
    <p:sldId id="268" r:id="rId13"/>
    <p:sldId id="266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7E0F4B-A1E3-4AAC-9249-5264CD4FAC73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0C376A-ADFC-4C4F-A48D-FD8E552DDF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7E0F4B-A1E3-4AAC-9249-5264CD4FAC73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0C376A-ADFC-4C4F-A48D-FD8E552DDF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7E0F4B-A1E3-4AAC-9249-5264CD4FAC73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0C376A-ADFC-4C4F-A48D-FD8E552DDF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7E0F4B-A1E3-4AAC-9249-5264CD4FAC73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0C376A-ADFC-4C4F-A48D-FD8E552DDF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7E0F4B-A1E3-4AAC-9249-5264CD4FAC73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0C376A-ADFC-4C4F-A48D-FD8E552DDF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7E0F4B-A1E3-4AAC-9249-5264CD4FAC73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0C376A-ADFC-4C4F-A48D-FD8E552DDF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7E0F4B-A1E3-4AAC-9249-5264CD4FAC73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0C376A-ADFC-4C4F-A48D-FD8E552DDF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7E0F4B-A1E3-4AAC-9249-5264CD4FAC73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0C376A-ADFC-4C4F-A48D-FD8E552DDF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7E0F4B-A1E3-4AAC-9249-5264CD4FAC73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0C376A-ADFC-4C4F-A48D-FD8E552DDF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7E0F4B-A1E3-4AAC-9249-5264CD4FAC73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0C376A-ADFC-4C4F-A48D-FD8E552DDF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7E0F4B-A1E3-4AAC-9249-5264CD4FAC73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0C376A-ADFC-4C4F-A48D-FD8E552DDF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67E0F4B-A1E3-4AAC-9249-5264CD4FAC73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C0C376A-ADFC-4C4F-A48D-FD8E552DDF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714356"/>
            <a:ext cx="7406640" cy="2888308"/>
          </a:xfrm>
        </p:spPr>
        <p:txBody>
          <a:bodyPr/>
          <a:lstStyle/>
          <a:p>
            <a:r>
              <a:rPr lang="ru-RU" dirty="0" smtClean="0">
                <a:solidFill>
                  <a:schemeClr val="tx2"/>
                </a:solidFill>
              </a:rPr>
              <a:t>          </a:t>
            </a:r>
            <a:r>
              <a:rPr lang="ru-RU" sz="4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Урок  русского  языка.</a:t>
            </a:r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30032025.jpg"/>
          <p:cNvPicPr>
            <a:picLocks noChangeAspect="1"/>
          </p:cNvPicPr>
          <p:nvPr/>
        </p:nvPicPr>
        <p:blipFill>
          <a:blip r:embed="rId2" cstate="print"/>
          <a:srcRect l="6913" t="9375" r="3942" b="4166"/>
          <a:stretch>
            <a:fillRect/>
          </a:stretch>
        </p:blipFill>
        <p:spPr>
          <a:xfrm>
            <a:off x="3286116" y="1874033"/>
            <a:ext cx="3357586" cy="46446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effectLst/>
              </a:rPr>
              <a:t>             </a:t>
            </a:r>
            <a:r>
              <a:rPr lang="ru-RU" sz="4800" b="1" dirty="0" smtClean="0">
                <a:effectLst/>
                <a:latin typeface="Times New Roman" pitchFamily="18" charset="0"/>
                <a:cs typeface="Times New Roman" pitchFamily="18" charset="0"/>
              </a:rPr>
              <a:t>Чистописание</a:t>
            </a:r>
            <a:endParaRPr lang="ru-RU" sz="48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447800"/>
            <a:ext cx="7719274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400" u="sng" dirty="0" smtClean="0">
                <a:latin typeface="Times New Roman" pitchFamily="18" charset="0"/>
                <a:cs typeface="Times New Roman" pitchFamily="18" charset="0"/>
              </a:rPr>
              <a:t>Учебная задача: </a:t>
            </a:r>
          </a:p>
          <a:p>
            <a:pPr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Писать  правильно, согласно образцу.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7862150" cy="4800600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Кустов тропку выбежал зайчик.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7862150" cy="4800600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(Из)кустов  (на)тропку   выбежал  зайчик.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План  урока</a:t>
            </a:r>
            <a:r>
              <a:rPr lang="ru-RU" sz="4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endParaRPr lang="ru-RU" sz="40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1447800"/>
            <a:ext cx="7647836" cy="4800600"/>
          </a:xfrm>
        </p:spPr>
        <p:txBody>
          <a:bodyPr/>
          <a:lstStyle/>
          <a:p>
            <a:pPr marL="825246" indent="-742950">
              <a:buNone/>
            </a:pP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Для чего служат предлоги</a:t>
            </a:r>
          </a:p>
          <a:p>
            <a:pPr marL="825246" indent="-742950">
              <a:buNone/>
            </a:pP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в  речи?</a:t>
            </a:r>
          </a:p>
          <a:p>
            <a:pPr marL="825246" indent="-742950">
              <a:buNone/>
            </a:pP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Как  пишутся  предлоги</a:t>
            </a:r>
          </a:p>
          <a:p>
            <a:pPr marL="825246" indent="-742950">
              <a:buNone/>
            </a:pP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со словами</a:t>
            </a:r>
            <a:r>
              <a:rPr lang="ru-RU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96646" indent="-514350">
              <a:buAutoNum type="arabicPeriod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435608" y="1142984"/>
            <a:ext cx="7498080" cy="342902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(на) полянке</a:t>
            </a:r>
            <a:b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(у) тропинки</a:t>
            </a:r>
            <a:b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(с) бугорка</a:t>
            </a:r>
            <a:b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(под) ёлкой</a:t>
            </a:r>
            <a:endParaRPr lang="ru-RU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8830032025 (2).jpg"/>
          <p:cNvPicPr>
            <a:picLocks noGrp="1" noChangeAspect="1"/>
          </p:cNvPicPr>
          <p:nvPr>
            <p:ph idx="4294967295"/>
          </p:nvPr>
        </p:nvPicPr>
        <p:blipFill>
          <a:blip r:embed="rId2"/>
          <a:srcRect l="63025" t="26872" r="14416" b="55754"/>
          <a:stretch>
            <a:fillRect/>
          </a:stretch>
        </p:blipFill>
        <p:spPr>
          <a:xfrm>
            <a:off x="6286512" y="1714488"/>
            <a:ext cx="2341562" cy="257175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8830032025 (2).jpg"/>
          <p:cNvPicPr>
            <a:picLocks noGrp="1" noChangeAspect="1"/>
          </p:cNvPicPr>
          <p:nvPr>
            <p:ph idx="1"/>
          </p:nvPr>
        </p:nvPicPr>
        <p:blipFill>
          <a:blip r:embed="rId2"/>
          <a:srcRect l="14979" t="26389" r="42853" b="55754"/>
          <a:stretch>
            <a:fillRect/>
          </a:stretch>
        </p:blipFill>
        <p:spPr>
          <a:xfrm>
            <a:off x="1381892" y="1571611"/>
            <a:ext cx="5322258" cy="3214711"/>
          </a:xfrm>
        </p:spPr>
      </p:pic>
      <p:pic>
        <p:nvPicPr>
          <p:cNvPr id="4" name="Содержимое 5" descr="8830032025 (2).jpg"/>
          <p:cNvPicPr>
            <a:picLocks noChangeAspect="1"/>
          </p:cNvPicPr>
          <p:nvPr/>
        </p:nvPicPr>
        <p:blipFill>
          <a:blip r:embed="rId2"/>
          <a:srcRect l="63025" t="26872" r="14416" b="55754"/>
          <a:stretch>
            <a:fillRect/>
          </a:stretch>
        </p:blipFill>
        <p:spPr>
          <a:xfrm>
            <a:off x="6715140" y="2214554"/>
            <a:ext cx="2211491" cy="242889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8830032025 (2).jpg"/>
          <p:cNvPicPr>
            <a:picLocks noGrp="1" noChangeAspect="1"/>
          </p:cNvPicPr>
          <p:nvPr>
            <p:ph idx="1"/>
          </p:nvPr>
        </p:nvPicPr>
        <p:blipFill>
          <a:blip r:embed="rId2"/>
          <a:srcRect l="13781" t="59753" r="23758" b="24504"/>
          <a:stretch>
            <a:fillRect/>
          </a:stretch>
        </p:blipFill>
        <p:spPr>
          <a:xfrm>
            <a:off x="1000100" y="1714488"/>
            <a:ext cx="7948102" cy="285752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8830032025_0001.jpg"/>
          <p:cNvPicPr>
            <a:picLocks noGrp="1" noChangeAspect="1"/>
          </p:cNvPicPr>
          <p:nvPr>
            <p:ph idx="1"/>
          </p:nvPr>
        </p:nvPicPr>
        <p:blipFill>
          <a:blip r:embed="rId2"/>
          <a:srcRect l="8446" t="8532" r="8280" b="75099"/>
          <a:stretch>
            <a:fillRect/>
          </a:stretch>
        </p:blipFill>
        <p:spPr>
          <a:xfrm>
            <a:off x="1071538" y="214290"/>
            <a:ext cx="7898661" cy="2214578"/>
          </a:xfrm>
        </p:spPr>
      </p:pic>
      <p:pic>
        <p:nvPicPr>
          <p:cNvPr id="5" name="Содержимое 3" descr="8830032025 (3).jpg"/>
          <p:cNvPicPr>
            <a:picLocks noChangeAspect="1"/>
          </p:cNvPicPr>
          <p:nvPr/>
        </p:nvPicPr>
        <p:blipFill>
          <a:blip r:embed="rId3"/>
          <a:srcRect l="11907" t="9293" r="2625" b="72123"/>
          <a:stretch>
            <a:fillRect/>
          </a:stretch>
        </p:blipFill>
        <p:spPr>
          <a:xfrm>
            <a:off x="1000100" y="3143248"/>
            <a:ext cx="8143900" cy="252580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500042"/>
            <a:ext cx="7498080" cy="1143008"/>
          </a:xfrm>
        </p:spPr>
        <p:txBody>
          <a:bodyPr/>
          <a:lstStyle/>
          <a:p>
            <a:r>
              <a:rPr lang="ru-RU" dirty="0" smtClean="0"/>
              <a:t>                   </a:t>
            </a:r>
            <a:r>
              <a:rPr lang="ru-RU" sz="4800" b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Предлоги.</a:t>
            </a:r>
            <a:endParaRPr lang="ru-RU" sz="4000" b="1" dirty="0"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430032025.jpg"/>
          <p:cNvPicPr>
            <a:picLocks noGrp="1" noChangeAspect="1"/>
          </p:cNvPicPr>
          <p:nvPr>
            <p:ph idx="1"/>
          </p:nvPr>
        </p:nvPicPr>
        <p:blipFill>
          <a:blip r:embed="rId2"/>
          <a:srcRect l="8511" t="28101" r="8870" b="49801"/>
          <a:stretch>
            <a:fillRect/>
          </a:stretch>
        </p:blipFill>
        <p:spPr>
          <a:xfrm>
            <a:off x="1071538" y="2047120"/>
            <a:ext cx="7968585" cy="2739201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7862150" cy="4800600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(Из)кустов  (на)тропку   выбежал  зайчик.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7862150" cy="4800600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Из  кустов  на  тропку   выбежал  зайчик.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</a:t>
            </a:r>
            <a:r>
              <a:rPr lang="ru-RU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Продолжите  фразу:</a:t>
            </a:r>
            <a:endParaRPr lang="ru-RU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447800"/>
            <a:ext cx="8215338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Сегодня  на  уроке  я  узнал…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Сегодня  на  уроке  я  понял…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Сегодня  на уроке  я  научился…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Сегодня  на  уроке  я  запомнил…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Сегодня  на  уроке  мне  понравилось…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Домашнее задание:</a:t>
            </a:r>
            <a:endParaRPr lang="ru-RU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447800"/>
            <a:ext cx="7719274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с.107, упр.185, </a:t>
            </a:r>
          </a:p>
          <a:p>
            <a:pPr>
              <a:buNone/>
            </a:pPr>
            <a:r>
              <a:rPr lang="ru-RU" sz="4400" smtClean="0">
                <a:latin typeface="Times New Roman" pitchFamily="18" charset="0"/>
                <a:cs typeface="Times New Roman" pitchFamily="18" charset="0"/>
              </a:rPr>
              <a:t>выучить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предлоги из таблицы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95</TotalTime>
  <Words>120</Words>
  <Application>Microsoft Office PowerPoint</Application>
  <PresentationFormat>Экран (4:3)</PresentationFormat>
  <Paragraphs>32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Солнцестояние</vt:lpstr>
      <vt:lpstr>Слайд 1</vt:lpstr>
      <vt:lpstr>             Чистописание</vt:lpstr>
      <vt:lpstr>Слайд 3</vt:lpstr>
      <vt:lpstr>Слайд 4</vt:lpstr>
      <vt:lpstr>План  урока:</vt:lpstr>
      <vt:lpstr>(на) полянке (у) тропинки (с) бугорка (под) ёлкой</vt:lpstr>
      <vt:lpstr>Слайд 7</vt:lpstr>
      <vt:lpstr>Слайд 8</vt:lpstr>
      <vt:lpstr>Слайд 9</vt:lpstr>
      <vt:lpstr>                   Предлоги.</vt:lpstr>
      <vt:lpstr>Слайд 11</vt:lpstr>
      <vt:lpstr>Слайд 12</vt:lpstr>
      <vt:lpstr>      Продолжите  фразу:</vt:lpstr>
      <vt:lpstr>          Домашнее задание: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Q</dc:creator>
  <cp:lastModifiedBy>Q</cp:lastModifiedBy>
  <cp:revision>11</cp:revision>
  <dcterms:created xsi:type="dcterms:W3CDTF">2025-03-30T02:46:58Z</dcterms:created>
  <dcterms:modified xsi:type="dcterms:W3CDTF">2025-04-29T10:35:03Z</dcterms:modified>
</cp:coreProperties>
</file>