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8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A8FC3-45A7-4E05-9E3C-C138B12B4783}" type="datetimeFigureOut">
              <a:rPr lang="ru-RU" smtClean="0"/>
              <a:t>18.10.2018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8C5B-CB96-4806-99CC-FB0AE1C9AF3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71481"/>
            <a:ext cx="7772400" cy="392909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6600" b="1" dirty="0" smtClean="0">
                <a:solidFill>
                  <a:srgbClr val="7030A0"/>
                </a:solidFill>
              </a:rPr>
              <a:t>   10 – 6 + 3 = 7</a:t>
            </a:r>
            <a:br>
              <a:rPr lang="ru-RU" sz="6600" b="1" dirty="0" smtClean="0">
                <a:solidFill>
                  <a:srgbClr val="7030A0"/>
                </a:solidFill>
              </a:rPr>
            </a:br>
            <a:r>
              <a:rPr lang="ru-RU" sz="6600" b="1" dirty="0" smtClean="0">
                <a:solidFill>
                  <a:srgbClr val="7030A0"/>
                </a:solidFill>
              </a:rPr>
              <a:t>  10 – 6 + 3= 1</a:t>
            </a:r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500430" y="1071546"/>
            <a:ext cx="574676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4929190" y="1071546"/>
            <a:ext cx="571504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  <p:sp>
        <p:nvSpPr>
          <p:cNvPr id="6" name="Левая круглая скобка 5"/>
          <p:cNvSpPr/>
          <p:nvPr/>
        </p:nvSpPr>
        <p:spPr>
          <a:xfrm>
            <a:off x="4214810" y="2928934"/>
            <a:ext cx="214314" cy="1143008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авая круглая скобка 6"/>
          <p:cNvSpPr/>
          <p:nvPr/>
        </p:nvSpPr>
        <p:spPr>
          <a:xfrm>
            <a:off x="5786446" y="2928934"/>
            <a:ext cx="142876" cy="1143008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786314" y="2500306"/>
            <a:ext cx="574676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3500430" y="2643182"/>
            <a:ext cx="571504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85729"/>
            <a:ext cx="8643966" cy="257176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</a:rPr>
              <a:t>Тема: </a:t>
            </a:r>
            <a:r>
              <a:rPr lang="ru-RU" sz="5400" b="1" dirty="0" smtClean="0">
                <a:solidFill>
                  <a:srgbClr val="0070C0"/>
                </a:solidFill>
              </a:rPr>
              <a:t>Порядок выполнения действий. Скобки.</a:t>
            </a:r>
            <a:endParaRPr lang="ru-RU" sz="54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2857496"/>
            <a:ext cx="8929718" cy="3500462"/>
          </a:xfrm>
        </p:spPr>
        <p:txBody>
          <a:bodyPr/>
          <a:lstStyle/>
          <a:p>
            <a:r>
              <a:rPr lang="ru-RU" sz="3600" b="1" dirty="0" smtClean="0">
                <a:solidFill>
                  <a:srgbClr val="7030A0"/>
                </a:solidFill>
              </a:rPr>
              <a:t>Задачи:</a:t>
            </a:r>
          </a:p>
          <a:p>
            <a:pPr algn="l"/>
            <a:r>
              <a:rPr lang="ru-RU" sz="4000" b="1" dirty="0" smtClean="0">
                <a:solidFill>
                  <a:srgbClr val="002060"/>
                </a:solidFill>
              </a:rPr>
              <a:t>*Научиться обозначать в числовых выражениях порядок выполнения действий;</a:t>
            </a:r>
          </a:p>
          <a:p>
            <a:pPr algn="l"/>
            <a:r>
              <a:rPr lang="ru-RU" sz="4000" b="1" dirty="0" smtClean="0">
                <a:solidFill>
                  <a:srgbClr val="002060"/>
                </a:solidFill>
              </a:rPr>
              <a:t>*Умение ставить скобки.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2071701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70C0"/>
                </a:solidFill>
              </a:rPr>
              <a:t>12 – 5 + 2</a:t>
            </a:r>
            <a:endParaRPr lang="ru-RU" sz="60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28934"/>
            <a:ext cx="6400800" cy="2709866"/>
          </a:xfrm>
        </p:spPr>
        <p:txBody>
          <a:bodyPr/>
          <a:lstStyle/>
          <a:p>
            <a:endParaRPr lang="ru-RU" dirty="0" smtClean="0"/>
          </a:p>
          <a:p>
            <a:r>
              <a:rPr lang="ru-RU" sz="6000" dirty="0" smtClean="0">
                <a:solidFill>
                  <a:srgbClr val="0070C0"/>
                </a:solidFill>
              </a:rPr>
              <a:t>12 – 5 + 2</a:t>
            </a:r>
            <a:endParaRPr lang="ru-RU" sz="6000" dirty="0">
              <a:solidFill>
                <a:srgbClr val="0070C0"/>
              </a:solidFill>
            </a:endParaRPr>
          </a:p>
        </p:txBody>
      </p:sp>
      <p:sp>
        <p:nvSpPr>
          <p:cNvPr id="4" name="Рамка 3"/>
          <p:cNvSpPr/>
          <p:nvPr/>
        </p:nvSpPr>
        <p:spPr>
          <a:xfrm>
            <a:off x="4500562" y="1285860"/>
            <a:ext cx="1643074" cy="857256"/>
          </a:xfrm>
          <a:prstGeom prst="frame">
            <a:avLst>
              <a:gd name="adj1" fmla="val 3143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Левая круглая скобка 9"/>
          <p:cNvSpPr/>
          <p:nvPr/>
        </p:nvSpPr>
        <p:spPr>
          <a:xfrm>
            <a:off x="4500562" y="3643314"/>
            <a:ext cx="214315" cy="928694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круглая скобка 10"/>
          <p:cNvSpPr/>
          <p:nvPr/>
        </p:nvSpPr>
        <p:spPr>
          <a:xfrm>
            <a:off x="5929322" y="3643314"/>
            <a:ext cx="285752" cy="1000132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929190" y="3286124"/>
            <a:ext cx="574676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3714744" y="3143248"/>
            <a:ext cx="571504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772400" cy="1571635"/>
          </a:xfrm>
        </p:spPr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0070C0"/>
                </a:solidFill>
              </a:rPr>
              <a:t>12 – 5 + 2</a:t>
            </a:r>
            <a:endParaRPr lang="ru-RU" sz="66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3000372"/>
            <a:ext cx="7215238" cy="2638428"/>
          </a:xfrm>
        </p:spPr>
        <p:txBody>
          <a:bodyPr/>
          <a:lstStyle/>
          <a:p>
            <a:endParaRPr lang="ru-RU" dirty="0" smtClean="0"/>
          </a:p>
          <a:p>
            <a:r>
              <a:rPr lang="ru-RU" sz="6600" dirty="0" smtClean="0">
                <a:solidFill>
                  <a:srgbClr val="0070C0"/>
                </a:solidFill>
              </a:rPr>
              <a:t>15 – 5 + 7</a:t>
            </a:r>
            <a:endParaRPr lang="ru-RU" sz="6600" dirty="0">
              <a:solidFill>
                <a:srgbClr val="0070C0"/>
              </a:solidFill>
            </a:endParaRPr>
          </a:p>
        </p:txBody>
      </p:sp>
      <p:sp>
        <p:nvSpPr>
          <p:cNvPr id="4" name="Левая круглая скобка 3"/>
          <p:cNvSpPr/>
          <p:nvPr/>
        </p:nvSpPr>
        <p:spPr>
          <a:xfrm>
            <a:off x="4429124" y="1142984"/>
            <a:ext cx="214314" cy="1000132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авая круглая скобка 4"/>
          <p:cNvSpPr/>
          <p:nvPr/>
        </p:nvSpPr>
        <p:spPr>
          <a:xfrm>
            <a:off x="6215074" y="1071546"/>
            <a:ext cx="214314" cy="1000132"/>
          </a:xfrm>
          <a:prstGeom prst="righ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5143504" y="785794"/>
            <a:ext cx="574676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786182" y="928670"/>
            <a:ext cx="571504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786182" y="3286124"/>
            <a:ext cx="574676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5143504" y="3357562"/>
            <a:ext cx="571504" cy="50323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7"/>
            <a:ext cx="7772400" cy="1357322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0070C0"/>
                </a:solidFill>
              </a:rPr>
              <a:t>№ 2 с. 38</a:t>
            </a:r>
            <a:endParaRPr lang="ru-RU" sz="54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928802"/>
            <a:ext cx="8715436" cy="464347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</a:rPr>
              <a:t>4 – (1 + 2) = 1               </a:t>
            </a:r>
          </a:p>
          <a:p>
            <a:r>
              <a:rPr lang="ru-RU" sz="5400" b="1" dirty="0" smtClean="0">
                <a:solidFill>
                  <a:srgbClr val="7030A0"/>
                </a:solidFill>
              </a:rPr>
              <a:t>8 – (5 + 1) = 2             </a:t>
            </a:r>
          </a:p>
          <a:p>
            <a:r>
              <a:rPr lang="ru-RU" sz="5400" b="1" dirty="0" smtClean="0">
                <a:solidFill>
                  <a:srgbClr val="7030A0"/>
                </a:solidFill>
              </a:rPr>
              <a:t>6 – (3 – 2) = 5 </a:t>
            </a:r>
          </a:p>
          <a:p>
            <a:r>
              <a:rPr lang="ru-RU" sz="5400" b="1" dirty="0" smtClean="0">
                <a:solidFill>
                  <a:srgbClr val="7030A0"/>
                </a:solidFill>
              </a:rPr>
              <a:t>10 – (4 + 5) = 1</a:t>
            </a:r>
            <a:endParaRPr lang="ru-RU" sz="4400" b="1" dirty="0" smtClean="0">
              <a:solidFill>
                <a:srgbClr val="7030A0"/>
              </a:solidFill>
            </a:endParaRPr>
          </a:p>
          <a:p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4286248" y="1714488"/>
            <a:ext cx="431800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3071802" y="1714488"/>
            <a:ext cx="433388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  <p:sp>
        <p:nvSpPr>
          <p:cNvPr id="22" name="Овал 21"/>
          <p:cNvSpPr/>
          <p:nvPr/>
        </p:nvSpPr>
        <p:spPr>
          <a:xfrm>
            <a:off x="4500562" y="2714620"/>
            <a:ext cx="431800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23" name="Овал 22"/>
          <p:cNvSpPr/>
          <p:nvPr/>
        </p:nvSpPr>
        <p:spPr>
          <a:xfrm>
            <a:off x="3143240" y="2786058"/>
            <a:ext cx="433388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  <p:sp>
        <p:nvSpPr>
          <p:cNvPr id="24" name="Овал 23"/>
          <p:cNvSpPr/>
          <p:nvPr/>
        </p:nvSpPr>
        <p:spPr>
          <a:xfrm>
            <a:off x="4500562" y="3714752"/>
            <a:ext cx="431800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25" name="Овал 24"/>
          <p:cNvSpPr/>
          <p:nvPr/>
        </p:nvSpPr>
        <p:spPr>
          <a:xfrm>
            <a:off x="3143240" y="3857628"/>
            <a:ext cx="433388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  <p:sp>
        <p:nvSpPr>
          <p:cNvPr id="26" name="Овал 25"/>
          <p:cNvSpPr/>
          <p:nvPr/>
        </p:nvSpPr>
        <p:spPr>
          <a:xfrm>
            <a:off x="4572000" y="4714884"/>
            <a:ext cx="431800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1</a:t>
            </a:r>
            <a:endParaRPr lang="ru-RU" dirty="0"/>
          </a:p>
        </p:txBody>
      </p:sp>
      <p:sp>
        <p:nvSpPr>
          <p:cNvPr id="27" name="Овал 26"/>
          <p:cNvSpPr/>
          <p:nvPr/>
        </p:nvSpPr>
        <p:spPr>
          <a:xfrm>
            <a:off x="3286116" y="4786322"/>
            <a:ext cx="433388" cy="4318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2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/>
          <p:cNvSpPr txBox="1">
            <a:spLocks noChangeArrowheads="1"/>
          </p:cNvSpPr>
          <p:nvPr/>
        </p:nvSpPr>
        <p:spPr bwMode="auto">
          <a:xfrm>
            <a:off x="2362200" y="9144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Script MT Bold" pitchFamily="66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48463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Самооценка</a:t>
            </a:r>
            <a:endParaRPr lang="ru-RU" sz="960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bg1"/>
              </a:solidFill>
              <a:effectLst>
                <a:outerShdw blurRad="26000" dist="26000" dir="145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5604" name="TextBox 3"/>
          <p:cNvSpPr txBox="1">
            <a:spLocks noChangeArrowheads="1"/>
          </p:cNvSpPr>
          <p:nvPr/>
        </p:nvSpPr>
        <p:spPr bwMode="auto">
          <a:xfrm>
            <a:off x="1219200" y="25908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Script MT Bold" pitchFamily="66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62000" y="1905000"/>
            <a:ext cx="1143000" cy="1143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6" name="TextBox 5"/>
          <p:cNvSpPr txBox="1">
            <a:spLocks noChangeArrowheads="1"/>
          </p:cNvSpPr>
          <p:nvPr/>
        </p:nvSpPr>
        <p:spPr bwMode="auto">
          <a:xfrm>
            <a:off x="1143000" y="3429000"/>
            <a:ext cx="260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Script MT Bold" pitchFamily="66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62000" y="3276600"/>
            <a:ext cx="1143000" cy="12192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8" name="TextBox 7"/>
          <p:cNvSpPr txBox="1">
            <a:spLocks noChangeArrowheads="1"/>
          </p:cNvSpPr>
          <p:nvPr/>
        </p:nvSpPr>
        <p:spPr bwMode="auto">
          <a:xfrm>
            <a:off x="1143000" y="457200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Script MT Bold" pitchFamily="66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762000" y="4724400"/>
            <a:ext cx="1143000" cy="11287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38" name="TextBox 9"/>
          <p:cNvSpPr txBox="1">
            <a:spLocks noChangeArrowheads="1"/>
          </p:cNvSpPr>
          <p:nvPr/>
        </p:nvSpPr>
        <p:spPr bwMode="auto">
          <a:xfrm>
            <a:off x="2362200" y="1600200"/>
            <a:ext cx="6324600" cy="668490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cript MT Bold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cript MT Bold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cript MT Bold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cript MT Bold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cript MT Bold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cript MT Bold" pitchFamily="66" charset="0"/>
              </a:defRPr>
            </a:lvl9pPr>
          </a:lstStyle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/>
              <a:t>Работал </a:t>
            </a:r>
            <a:r>
              <a:rPr lang="ru-RU" sz="2800" dirty="0"/>
              <a:t>в полную </a:t>
            </a:r>
            <a:r>
              <a:rPr lang="ru-RU" sz="2800" dirty="0" smtClean="0"/>
              <a:t>силу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/>
              <a:t>  </a:t>
            </a:r>
            <a:r>
              <a:rPr lang="ru-RU" sz="2800" dirty="0" smtClean="0"/>
              <a:t> </a:t>
            </a:r>
            <a:r>
              <a:rPr lang="ru-RU" sz="2800" dirty="0" smtClean="0"/>
              <a:t>Работал </a:t>
            </a:r>
            <a:r>
              <a:rPr lang="ru-RU" sz="2800" dirty="0"/>
              <a:t>хорошо </a:t>
            </a:r>
            <a:endParaRPr lang="ru-RU" sz="2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 smtClean="0"/>
              <a:t> </a:t>
            </a:r>
            <a:r>
              <a:rPr lang="ru-RU" sz="2800" dirty="0" smtClean="0"/>
              <a:t>Мог </a:t>
            </a:r>
            <a:r>
              <a:rPr lang="ru-RU" sz="2800" dirty="0"/>
              <a:t>работать лучше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800" dirty="0">
              <a:solidFill>
                <a:schemeClr val="bg1"/>
              </a:solidFill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endParaRPr lang="ru-RU" sz="2800" dirty="0">
              <a:solidFill>
                <a:schemeClr val="bg1"/>
              </a:solidFill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>
                <a:solidFill>
                  <a:schemeClr val="bg1"/>
                </a:solidFill>
              </a:rPr>
              <a:t>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>
                <a:solidFill>
                  <a:schemeClr val="bg1"/>
                </a:solidFill>
              </a:rPr>
              <a:t>                   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ru-RU" sz="2800" dirty="0"/>
              <a:t>                 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1331913" y="571500"/>
            <a:ext cx="7200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latin typeface="Constantia" pitchFamily="18" charset="0"/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755492"/>
            <a:ext cx="3453059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Загадка 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2988" y="2060575"/>
            <a:ext cx="7345362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В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выражениях</a:t>
            </a: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бывает,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    первое 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действие 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                  называет.</a:t>
            </a:r>
            <a:endParaRPr lang="ru-RU" sz="44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619250" y="4652963"/>
            <a:ext cx="662463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6600" dirty="0">
                <a:solidFill>
                  <a:srgbClr val="7030A0"/>
                </a:solidFill>
                <a:latin typeface="Constantia" pitchFamily="18" charset="0"/>
              </a:rPr>
              <a:t>(Скобки)</a:t>
            </a:r>
            <a:r>
              <a:rPr lang="ru-RU" dirty="0">
                <a:latin typeface="Constantia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weddingbell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3141663"/>
            <a:ext cx="3194050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Прямоугольник 3"/>
          <p:cNvSpPr>
            <a:spLocks noChangeArrowheads="1"/>
          </p:cNvSpPr>
          <p:nvPr/>
        </p:nvSpPr>
        <p:spPr bwMode="auto">
          <a:xfrm>
            <a:off x="857224" y="785794"/>
            <a:ext cx="792961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dirty="0">
                <a:cs typeface="Arial" charset="0"/>
              </a:rPr>
              <a:t>    </a:t>
            </a:r>
            <a:r>
              <a:rPr lang="ru-RU" sz="4800" b="1" dirty="0">
                <a:solidFill>
                  <a:srgbClr val="00B050"/>
                </a:solidFill>
                <a:cs typeface="Arial" charset="0"/>
              </a:rPr>
              <a:t>Всем спасибо за урок.</a:t>
            </a:r>
          </a:p>
          <a:p>
            <a:r>
              <a:rPr lang="ru-RU" sz="4800" b="1" dirty="0">
                <a:solidFill>
                  <a:srgbClr val="00B050"/>
                </a:solidFill>
                <a:cs typeface="Arial" charset="0"/>
              </a:rPr>
              <a:t>  Слышите, звенит звонок</a:t>
            </a:r>
            <a:r>
              <a:rPr lang="ru-RU" sz="4800" b="1" dirty="0">
                <a:solidFill>
                  <a:srgbClr val="00B050"/>
                </a:solidFill>
                <a:latin typeface="Century Gothic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46</TotalTime>
  <Words>158</Words>
  <Application>Microsoft Office PowerPoint</Application>
  <PresentationFormat>Экран (4:3)</PresentationFormat>
  <Paragraphs>58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   10 – 6 + 3 = 7   10 – 6 + 3= 1</vt:lpstr>
      <vt:lpstr>Тема: Порядок выполнения действий. Скобки.</vt:lpstr>
      <vt:lpstr>12 – 5 + 2</vt:lpstr>
      <vt:lpstr>12 – 5 + 2</vt:lpstr>
      <vt:lpstr>№ 2 с. 38</vt:lpstr>
      <vt:lpstr>Слайд 6</vt:lpstr>
      <vt:lpstr>Слайд 7</vt:lpstr>
      <vt:lpstr>Слайд 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10 – 6 + 3 = 7   10 – 6 + 3= 1</dc:title>
  <dc:creator>User</dc:creator>
  <cp:lastModifiedBy>User</cp:lastModifiedBy>
  <cp:revision>5</cp:revision>
  <dcterms:created xsi:type="dcterms:W3CDTF">2018-10-18T10:34:03Z</dcterms:created>
  <dcterms:modified xsi:type="dcterms:W3CDTF">2018-10-18T11:20:41Z</dcterms:modified>
</cp:coreProperties>
</file>