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6" r:id="rId8"/>
    <p:sldId id="261" r:id="rId9"/>
    <p:sldId id="263" r:id="rId10"/>
    <p:sldId id="264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39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Arial Black" pitchFamily="34" charset="0"/>
              </a:rPr>
              <a:t>Центр статистики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1763688" y="1196752"/>
            <a:ext cx="5472608" cy="504056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4283968" y="3501008"/>
            <a:ext cx="432048" cy="43204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8201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42794"/>
          </a:xfrm>
        </p:spPr>
        <p:txBody>
          <a:bodyPr>
            <a:noAutofit/>
          </a:bodyPr>
          <a:lstStyle/>
          <a:p>
            <a:r>
              <a:rPr lang="ru-RU" sz="6000" dirty="0" smtClean="0">
                <a:latin typeface="Arial Black" pitchFamily="34" charset="0"/>
              </a:rPr>
              <a:t/>
            </a:r>
            <a:br>
              <a:rPr lang="ru-RU" sz="6000" dirty="0" smtClean="0">
                <a:latin typeface="Arial Black" pitchFamily="34" charset="0"/>
              </a:rPr>
            </a:br>
            <a:r>
              <a:rPr lang="ru-RU" sz="6000" dirty="0" smtClean="0">
                <a:latin typeface="Arial Black" pitchFamily="34" charset="0"/>
              </a:rPr>
              <a:t>Статистика – это наука о </a:t>
            </a:r>
            <a:r>
              <a:rPr lang="ru-RU" sz="6000" u="sng" dirty="0" smtClean="0">
                <a:latin typeface="Arial Black" pitchFamily="34" charset="0"/>
              </a:rPr>
              <a:t>сборе информации</a:t>
            </a:r>
            <a:r>
              <a:rPr lang="ru-RU" sz="6000" dirty="0" smtClean="0">
                <a:latin typeface="Arial Black" pitchFamily="34" charset="0"/>
              </a:rPr>
              <a:t>, </a:t>
            </a:r>
            <a:r>
              <a:rPr lang="ru-RU" sz="6000" u="sng" dirty="0" smtClean="0">
                <a:latin typeface="Arial Black" pitchFamily="34" charset="0"/>
              </a:rPr>
              <a:t>подсчёте</a:t>
            </a:r>
            <a:r>
              <a:rPr lang="ru-RU" sz="6000" dirty="0" smtClean="0">
                <a:latin typeface="Arial Black" pitchFamily="34" charset="0"/>
              </a:rPr>
              <a:t>, </a:t>
            </a:r>
            <a:r>
              <a:rPr lang="ru-RU" sz="6000" u="sng" dirty="0" smtClean="0">
                <a:latin typeface="Arial Black" pitchFamily="34" charset="0"/>
              </a:rPr>
              <a:t>анализе данных</a:t>
            </a:r>
            <a:r>
              <a:rPr lang="ru-RU" sz="5400" dirty="0" smtClean="0">
                <a:latin typeface="Arial Black" pitchFamily="34" charset="0"/>
              </a:rPr>
              <a:t>.</a:t>
            </a:r>
            <a:r>
              <a:rPr lang="ru-RU" sz="3200" dirty="0" smtClean="0">
                <a:latin typeface="Arial Black" pitchFamily="34" charset="0"/>
              </a:rPr>
              <a:t/>
            </a:r>
            <a:br>
              <a:rPr lang="ru-RU" sz="3200" dirty="0" smtClean="0">
                <a:latin typeface="Arial Black" pitchFamily="34" charset="0"/>
              </a:rPr>
            </a:br>
            <a:endParaRPr lang="ru-RU" sz="32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821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404664"/>
            <a:ext cx="7772400" cy="1470025"/>
          </a:xfrm>
        </p:spPr>
        <p:txBody>
          <a:bodyPr/>
          <a:lstStyle/>
          <a:p>
            <a:r>
              <a:rPr lang="ru-RU" dirty="0" smtClean="0">
                <a:latin typeface="Arial Black" pitchFamily="34" charset="0"/>
              </a:rPr>
              <a:t>План: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1772816"/>
            <a:ext cx="8712968" cy="4824536"/>
          </a:xfrm>
        </p:spPr>
        <p:txBody>
          <a:bodyPr>
            <a:normAutofit/>
          </a:bodyPr>
          <a:lstStyle/>
          <a:p>
            <a:pPr marL="514350" indent="-514350" algn="l">
              <a:buFont typeface="+mj-lt"/>
              <a:buAutoNum type="arabicPeriod"/>
            </a:pPr>
            <a:r>
              <a:rPr lang="ru-RU" sz="4400" dirty="0" smtClean="0">
                <a:solidFill>
                  <a:schemeClr val="tx1"/>
                </a:solidFill>
                <a:latin typeface="Arial Black" pitchFamily="34" charset="0"/>
              </a:rPr>
              <a:t>Совершенствовать вычислительные умения</a:t>
            </a:r>
          </a:p>
          <a:p>
            <a:pPr marL="514350" indent="-514350" algn="l">
              <a:buFont typeface="+mj-lt"/>
              <a:buAutoNum type="arabicPeriod"/>
            </a:pPr>
            <a:r>
              <a:rPr lang="ru-RU" sz="4400" dirty="0" smtClean="0">
                <a:solidFill>
                  <a:schemeClr val="tx1"/>
                </a:solidFill>
                <a:latin typeface="Arial Black" pitchFamily="34" charset="0"/>
              </a:rPr>
              <a:t>Извлекать информацию из диаграмм</a:t>
            </a:r>
          </a:p>
          <a:p>
            <a:pPr marL="514350" indent="-514350" algn="l">
              <a:buFont typeface="+mj-lt"/>
              <a:buAutoNum type="arabicPeriod"/>
            </a:pPr>
            <a:r>
              <a:rPr lang="ru-RU" sz="4400" dirty="0" smtClean="0">
                <a:solidFill>
                  <a:schemeClr val="tx1"/>
                </a:solidFill>
                <a:latin typeface="Arial Black" pitchFamily="34" charset="0"/>
              </a:rPr>
              <a:t>Анализировать данные диаграмм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2261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332656"/>
            <a:ext cx="7772400" cy="1656184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Arial Black" pitchFamily="34" charset="0"/>
              </a:rPr>
              <a:t>Запиши вычисления в столбик, вычисли.</a:t>
            </a:r>
            <a:br>
              <a:rPr lang="ru-RU" dirty="0">
                <a:latin typeface="Arial Black" pitchFamily="34" charset="0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43608" y="1556792"/>
            <a:ext cx="6944816" cy="4082008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ru-RU" sz="4000" dirty="0" smtClean="0">
                <a:solidFill>
                  <a:schemeClr val="tx1"/>
                </a:solidFill>
                <a:latin typeface="Arial Black" pitchFamily="34" charset="0"/>
              </a:rPr>
              <a:t>256+638        </a:t>
            </a:r>
            <a:r>
              <a:rPr lang="ru-RU" sz="4000" dirty="0">
                <a:solidFill>
                  <a:schemeClr val="tx1"/>
                </a:solidFill>
                <a:latin typeface="Arial Black" pitchFamily="34" charset="0"/>
              </a:rPr>
              <a:t>953-35</a:t>
            </a:r>
            <a:br>
              <a:rPr lang="ru-RU" sz="4000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ru-RU" sz="4000" dirty="0">
                <a:solidFill>
                  <a:schemeClr val="tx1"/>
                </a:solidFill>
                <a:latin typeface="Arial Black" pitchFamily="34" charset="0"/>
              </a:rPr>
              <a:t>236+96          </a:t>
            </a:r>
            <a:r>
              <a:rPr lang="ru-RU" sz="4000" dirty="0" smtClean="0">
                <a:solidFill>
                  <a:schemeClr val="tx1"/>
                </a:solidFill>
                <a:latin typeface="Arial Black" pitchFamily="34" charset="0"/>
              </a:rPr>
              <a:t>124+39</a:t>
            </a:r>
            <a:r>
              <a:rPr lang="ru-RU" sz="4000" dirty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ru-RU" sz="4000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ru-RU" sz="4000" dirty="0">
                <a:solidFill>
                  <a:schemeClr val="tx1"/>
                </a:solidFill>
                <a:latin typeface="Arial Black" pitchFamily="34" charset="0"/>
              </a:rPr>
              <a:t>985+67          </a:t>
            </a:r>
            <a:r>
              <a:rPr lang="ru-RU" sz="4000" dirty="0" smtClean="0">
                <a:solidFill>
                  <a:schemeClr val="tx1"/>
                </a:solidFill>
                <a:latin typeface="Arial Black" pitchFamily="34" charset="0"/>
              </a:rPr>
              <a:t> 703-128</a:t>
            </a:r>
            <a:r>
              <a:rPr lang="ru-RU" sz="4000" dirty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ru-RU" sz="4000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ru-RU" sz="4000" dirty="0">
                <a:solidFill>
                  <a:schemeClr val="tx1"/>
                </a:solidFill>
                <a:latin typeface="Arial Black" pitchFamily="34" charset="0"/>
              </a:rPr>
              <a:t>562-304          </a:t>
            </a:r>
            <a:r>
              <a:rPr lang="ru-RU" sz="4000" dirty="0" smtClean="0">
                <a:solidFill>
                  <a:schemeClr val="tx1"/>
                </a:solidFill>
                <a:latin typeface="Arial Black" pitchFamily="34" charset="0"/>
              </a:rPr>
              <a:t>500-405</a:t>
            </a:r>
            <a:r>
              <a:rPr lang="ru-RU" sz="4000" dirty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ru-RU" sz="4000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ru-RU" sz="4000" dirty="0">
                <a:solidFill>
                  <a:schemeClr val="tx1"/>
                </a:solidFill>
                <a:latin typeface="Arial Black" pitchFamily="34" charset="0"/>
              </a:rPr>
              <a:t>25+36</a:t>
            </a:r>
            <a:endParaRPr lang="ru-RU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0967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476672"/>
            <a:ext cx="777686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Arial Black" pitchFamily="34" charset="0"/>
              </a:rPr>
              <a:t>Присвой букву каждому значению выражения, расставь в порядке убывания значения выражений, прочитай слово:</a:t>
            </a:r>
            <a:endParaRPr lang="ru-RU" sz="2800" dirty="0">
              <a:latin typeface="Arial Black" pitchFamily="34" charset="0"/>
            </a:endParaRPr>
          </a:p>
          <a:p>
            <a:r>
              <a:rPr lang="ru-RU" sz="2800" dirty="0">
                <a:latin typeface="Arial Black" pitchFamily="34" charset="0"/>
              </a:rPr>
              <a:t>А-894</a:t>
            </a:r>
          </a:p>
          <a:p>
            <a:r>
              <a:rPr lang="ru-RU" sz="2800" dirty="0">
                <a:latin typeface="Arial Black" pitchFamily="34" charset="0"/>
              </a:rPr>
              <a:t>Р-332</a:t>
            </a:r>
          </a:p>
          <a:p>
            <a:r>
              <a:rPr lang="ru-RU" sz="2800" dirty="0">
                <a:latin typeface="Arial Black" pitchFamily="34" charset="0"/>
              </a:rPr>
              <a:t>Г-575</a:t>
            </a:r>
          </a:p>
          <a:p>
            <a:r>
              <a:rPr lang="ru-RU" sz="2800" dirty="0">
                <a:latin typeface="Arial Black" pitchFamily="34" charset="0"/>
              </a:rPr>
              <a:t>М-95</a:t>
            </a:r>
          </a:p>
          <a:p>
            <a:r>
              <a:rPr lang="ru-RU" sz="2800" dirty="0">
                <a:latin typeface="Arial Black" pitchFamily="34" charset="0"/>
              </a:rPr>
              <a:t>А-258</a:t>
            </a:r>
          </a:p>
          <a:p>
            <a:r>
              <a:rPr lang="ru-RU" sz="2800" dirty="0">
                <a:latin typeface="Arial Black" pitchFamily="34" charset="0"/>
              </a:rPr>
              <a:t>М-163</a:t>
            </a:r>
          </a:p>
          <a:p>
            <a:r>
              <a:rPr lang="ru-RU" sz="2800" dirty="0">
                <a:latin typeface="Arial Black" pitchFamily="34" charset="0"/>
              </a:rPr>
              <a:t>Д-1052</a:t>
            </a:r>
          </a:p>
          <a:p>
            <a:r>
              <a:rPr lang="ru-RU" sz="2800" dirty="0">
                <a:latin typeface="Arial Black" pitchFamily="34" charset="0"/>
              </a:rPr>
              <a:t>А-61</a:t>
            </a:r>
          </a:p>
          <a:p>
            <a:r>
              <a:rPr lang="ru-RU" sz="2800" dirty="0">
                <a:latin typeface="Arial Black" pitchFamily="34" charset="0"/>
              </a:rPr>
              <a:t>И-918</a:t>
            </a:r>
          </a:p>
        </p:txBody>
      </p:sp>
    </p:spTree>
    <p:extLst>
      <p:ext uri="{BB962C8B-B14F-4D97-AF65-F5344CB8AC3E}">
        <p14:creationId xmlns:p14="http://schemas.microsoft.com/office/powerpoint/2010/main" val="3957693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43446" y="620688"/>
            <a:ext cx="7257116" cy="1200329"/>
          </a:xfrm>
          <a:prstGeom prst="rect">
            <a:avLst/>
          </a:prstGeom>
          <a:noFill/>
        </p:spPr>
        <p:txBody>
          <a:bodyPr wrap="none" lIns="91440" tIns="45720" rIns="91440" bIns="45720">
            <a:normAutofit/>
          </a:bodyPr>
          <a:lstStyle/>
          <a:p>
            <a:pPr algn="ctr"/>
            <a:r>
              <a:rPr lang="ru-RU" sz="7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Д И А Г Р А М </a:t>
            </a:r>
            <a:r>
              <a:rPr lang="ru-RU" sz="72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М</a:t>
            </a:r>
            <a:r>
              <a:rPr lang="ru-RU" sz="7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А</a:t>
            </a:r>
            <a:endParaRPr lang="ru-RU" sz="7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6813" y="1816453"/>
            <a:ext cx="6480720" cy="4860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3579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404664"/>
            <a:ext cx="7772400" cy="1470025"/>
          </a:xfrm>
        </p:spPr>
        <p:txBody>
          <a:bodyPr/>
          <a:lstStyle/>
          <a:p>
            <a:r>
              <a:rPr lang="ru-RU" dirty="0" smtClean="0">
                <a:latin typeface="Arial Black" pitchFamily="34" charset="0"/>
              </a:rPr>
              <a:t>План: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1772816"/>
            <a:ext cx="8712968" cy="4824536"/>
          </a:xfrm>
        </p:spPr>
        <p:txBody>
          <a:bodyPr>
            <a:normAutofit/>
          </a:bodyPr>
          <a:lstStyle/>
          <a:p>
            <a:pPr marL="514350" indent="-514350" algn="l">
              <a:buFont typeface="+mj-lt"/>
              <a:buAutoNum type="arabicPeriod"/>
            </a:pPr>
            <a:r>
              <a:rPr lang="ru-RU" sz="4400" dirty="0" smtClean="0">
                <a:solidFill>
                  <a:schemeClr val="bg1">
                    <a:lumMod val="75000"/>
                  </a:schemeClr>
                </a:solidFill>
                <a:latin typeface="Arial Black" pitchFamily="34" charset="0"/>
              </a:rPr>
              <a:t>Совершенствовать вычислительные умения</a:t>
            </a:r>
          </a:p>
          <a:p>
            <a:pPr marL="514350" indent="-514350" algn="l">
              <a:buFont typeface="+mj-lt"/>
              <a:buAutoNum type="arabicPeriod"/>
            </a:pPr>
            <a:r>
              <a:rPr lang="ru-RU" sz="4400" dirty="0" smtClean="0">
                <a:solidFill>
                  <a:schemeClr val="tx1"/>
                </a:solidFill>
                <a:latin typeface="Arial Black" pitchFamily="34" charset="0"/>
              </a:rPr>
              <a:t>Извлекать информацию из диаграмм</a:t>
            </a:r>
          </a:p>
          <a:p>
            <a:pPr marL="514350" indent="-514350" algn="l">
              <a:buFont typeface="+mj-lt"/>
              <a:buAutoNum type="arabicPeriod"/>
            </a:pPr>
            <a:r>
              <a:rPr lang="ru-RU" sz="4400" dirty="0" smtClean="0">
                <a:solidFill>
                  <a:schemeClr val="tx1"/>
                </a:solidFill>
                <a:latin typeface="Arial Black" pitchFamily="34" charset="0"/>
              </a:rPr>
              <a:t>Анализировать данные диаграмм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3755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40" t="23543" r="31139" b="33647"/>
          <a:stretch/>
        </p:blipFill>
        <p:spPr bwMode="auto">
          <a:xfrm>
            <a:off x="107504" y="188640"/>
            <a:ext cx="8856984" cy="6669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102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332656"/>
            <a:ext cx="7772400" cy="1470025"/>
          </a:xfrm>
        </p:spPr>
        <p:txBody>
          <a:bodyPr/>
          <a:lstStyle/>
          <a:p>
            <a:r>
              <a:rPr lang="ru-RU" dirty="0" smtClean="0"/>
              <a:t>Исследование «Любимый предмет в 3 классе Г»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1844824"/>
            <a:ext cx="8352928" cy="4680520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ru-RU" sz="3600" dirty="0" smtClean="0">
                <a:solidFill>
                  <a:schemeClr val="tx1"/>
                </a:solidFill>
              </a:rPr>
              <a:t>Цель: выявление любимого предмета у учеников 3 класса Г.</a:t>
            </a:r>
          </a:p>
          <a:p>
            <a:pPr algn="l"/>
            <a:r>
              <a:rPr lang="ru-RU" sz="3600" dirty="0" smtClean="0">
                <a:solidFill>
                  <a:schemeClr val="tx1"/>
                </a:solidFill>
              </a:rPr>
              <a:t>Задачи:</a:t>
            </a:r>
          </a:p>
          <a:p>
            <a:pPr marL="514350" indent="-514350" algn="l">
              <a:buAutoNum type="arabicPeriod"/>
            </a:pPr>
            <a:r>
              <a:rPr lang="ru-RU" sz="3600" dirty="0" smtClean="0">
                <a:solidFill>
                  <a:schemeClr val="tx1"/>
                </a:solidFill>
              </a:rPr>
              <a:t>Придумать анкету.</a:t>
            </a:r>
          </a:p>
          <a:p>
            <a:pPr marL="514350" indent="-514350" algn="l">
              <a:buAutoNum type="arabicPeriod"/>
            </a:pPr>
            <a:r>
              <a:rPr lang="ru-RU" sz="3600" dirty="0" smtClean="0">
                <a:solidFill>
                  <a:schemeClr val="tx1"/>
                </a:solidFill>
              </a:rPr>
              <a:t>Провести анкетирование.</a:t>
            </a:r>
          </a:p>
          <a:p>
            <a:pPr marL="514350" indent="-514350" algn="l">
              <a:buAutoNum type="arabicPeriod"/>
            </a:pPr>
            <a:r>
              <a:rPr lang="ru-RU" sz="3600" dirty="0" smtClean="0">
                <a:solidFill>
                  <a:schemeClr val="tx1"/>
                </a:solidFill>
              </a:rPr>
              <a:t>Посчитать ответы</a:t>
            </a:r>
          </a:p>
          <a:p>
            <a:pPr marL="514350" indent="-514350" algn="l">
              <a:buAutoNum type="arabicPeriod"/>
            </a:pPr>
            <a:r>
              <a:rPr lang="ru-RU" sz="3600" dirty="0" smtClean="0">
                <a:solidFill>
                  <a:schemeClr val="tx1"/>
                </a:solidFill>
              </a:rPr>
              <a:t>Занести их в таблицу.</a:t>
            </a:r>
          </a:p>
          <a:p>
            <a:pPr marL="514350" indent="-514350" algn="l">
              <a:buAutoNum type="arabicPeriod"/>
            </a:pPr>
            <a:r>
              <a:rPr lang="ru-RU" sz="3600" dirty="0" smtClean="0">
                <a:solidFill>
                  <a:schemeClr val="tx1"/>
                </a:solidFill>
              </a:rPr>
              <a:t>Построить столбчатую диаграмму.</a:t>
            </a:r>
          </a:p>
          <a:p>
            <a:pPr marL="514350" indent="-514350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92482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63791"/>
            <a:ext cx="8280920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5050028"/>
              </p:ext>
            </p:extLst>
          </p:nvPr>
        </p:nvGraphicFramePr>
        <p:xfrm>
          <a:off x="539552" y="404664"/>
          <a:ext cx="8208914" cy="12241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48272"/>
                <a:gridCol w="1080121"/>
                <a:gridCol w="1224137"/>
                <a:gridCol w="1224136"/>
                <a:gridCol w="1152128"/>
                <a:gridCol w="1080120"/>
              </a:tblGrid>
              <a:tr h="3915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>
                          <a:effectLst/>
                        </a:rPr>
                        <a:t>предмет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>
                          <a:effectLst/>
                        </a:rPr>
                        <a:t>рус.яз.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dirty="0" err="1">
                          <a:effectLst/>
                        </a:rPr>
                        <a:t>матем</a:t>
                      </a:r>
                      <a:r>
                        <a:rPr lang="ru-RU" sz="2200" dirty="0">
                          <a:effectLst/>
                        </a:rPr>
                        <a:t>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dirty="0" err="1">
                          <a:effectLst/>
                        </a:rPr>
                        <a:t>окр.мир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>
                          <a:effectLst/>
                        </a:rPr>
                        <a:t>чтение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>
                          <a:effectLst/>
                        </a:rPr>
                        <a:t>англ.яз.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325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>
                          <a:effectLst/>
                        </a:rPr>
                        <a:t>количество</a:t>
                      </a:r>
                      <a:endParaRPr lang="ru-RU" sz="11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>
                          <a:effectLst/>
                        </a:rPr>
                        <a:t>человек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dirty="0">
                          <a:effectLst/>
                        </a:rPr>
                        <a:t>16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dirty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>
                          <a:effectLst/>
                        </a:rPr>
                        <a:t>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dirty="0">
                          <a:effectLst/>
                        </a:rPr>
                        <a:t>2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2173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</TotalTime>
  <Words>124</Words>
  <Application>Microsoft Office PowerPoint</Application>
  <PresentationFormat>Экран (4:3)</PresentationFormat>
  <Paragraphs>44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Центр статистики</vt:lpstr>
      <vt:lpstr> Статистика – это наука о сборе информации, подсчёте, анализе данных. </vt:lpstr>
      <vt:lpstr>План:</vt:lpstr>
      <vt:lpstr>Запиши вычисления в столбик, вычисли. </vt:lpstr>
      <vt:lpstr>Презентация PowerPoint</vt:lpstr>
      <vt:lpstr>Презентация PowerPoint</vt:lpstr>
      <vt:lpstr>План:</vt:lpstr>
      <vt:lpstr>Презентация PowerPoint</vt:lpstr>
      <vt:lpstr>Исследование «Любимый предмет в 3 классе Г»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НАУКА ОБ УЧЁТЕ Статистика – это наука о сборе информации, подсчёте, анализе данных. </dc:title>
  <dc:creator>Alexsandr</dc:creator>
  <cp:lastModifiedBy>Пользователь Windows</cp:lastModifiedBy>
  <cp:revision>19</cp:revision>
  <dcterms:created xsi:type="dcterms:W3CDTF">2020-03-15T22:43:21Z</dcterms:created>
  <dcterms:modified xsi:type="dcterms:W3CDTF">2020-03-18T07:26:08Z</dcterms:modified>
</cp:coreProperties>
</file>