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2"/>
  </p:handoutMasterIdLst>
  <p:sldIdLst>
    <p:sldId id="256" r:id="rId2"/>
    <p:sldId id="293" r:id="rId3"/>
    <p:sldId id="257" r:id="rId4"/>
    <p:sldId id="258" r:id="rId5"/>
    <p:sldId id="289" r:id="rId6"/>
    <p:sldId id="290" r:id="rId7"/>
    <p:sldId id="291" r:id="rId8"/>
    <p:sldId id="298" r:id="rId9"/>
    <p:sldId id="292" r:id="rId10"/>
    <p:sldId id="261" r:id="rId11"/>
    <p:sldId id="294" r:id="rId12"/>
    <p:sldId id="288" r:id="rId13"/>
    <p:sldId id="262" r:id="rId14"/>
    <p:sldId id="264" r:id="rId15"/>
    <p:sldId id="299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296" r:id="rId25"/>
    <p:sldId id="297" r:id="rId26"/>
    <p:sldId id="266" r:id="rId27"/>
    <p:sldId id="270" r:id="rId28"/>
    <p:sldId id="267" r:id="rId29"/>
    <p:sldId id="268" r:id="rId30"/>
    <p:sldId id="27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0000FF"/>
    <a:srgbClr val="FF9900"/>
    <a:srgbClr val="00FFFF"/>
    <a:srgbClr val="FFFF00"/>
    <a:srgbClr val="FFFFFF"/>
    <a:srgbClr val="333300"/>
    <a:srgbClr val="CC9900"/>
    <a:srgbClr val="996633"/>
    <a:srgbClr val="6543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9" autoAdjust="0"/>
    <p:restoredTop sz="94709" autoAdjust="0"/>
  </p:normalViewPr>
  <p:slideViewPr>
    <p:cSldViewPr>
      <p:cViewPr varScale="1">
        <p:scale>
          <a:sx n="69" d="100"/>
          <a:sy n="69" d="100"/>
        </p:scale>
        <p:origin x="-5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DB664C-60BD-473F-B7C6-E88EA17C4959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DCEBCF-1204-4BF4-B791-DCA936FA0D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34897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DA98169-A4BD-43B7-8146-910D8B9FBB4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5214D13-E612-45D6-A72F-C591CF004C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40;&#1053;&#1044;&#1056;&#1045;&#1049;\Desktop\&#1052;&#1072;&#1090;&#1077;&#1084;&#1072;&#1090;&#1080;&#1082;&#1072;%20&#1086;&#1090;&#1082;&#1088;&#1099;&#1090;&#1099;&#1081;%20&#1091;&#1088;&#1086;&#1082;%20&#1042;&#1077;&#1083;&#1080;&#1095;&#1080;&#1085;&#1099;%20111\&#1047;&#1072;&#1088;&#1103;&#1076;&#1082;&#1072;%201%20-%20&#1060;&#1080;&#1085;&#1089;&#1082;&#1072;&#1103;%20&#1055;&#1086;&#1083;&#1100;&#1082;&#1072;%20&#1086;&#1073;&#1088;&#1077;&#1079;&#1072;&#1085;%20(1).mp3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08" y="1285860"/>
            <a:ext cx="6172216" cy="4143404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>Урок математики. </a:t>
            </a:r>
            <a:br>
              <a:rPr lang="ru-RU" sz="5400" dirty="0" smtClean="0"/>
            </a:br>
            <a:r>
              <a:rPr lang="ru-RU" sz="5400" dirty="0" smtClean="0"/>
              <a:t>4 класс</a:t>
            </a:r>
            <a:br>
              <a:rPr lang="ru-RU" sz="5400" dirty="0" smtClean="0"/>
            </a:br>
            <a:r>
              <a:rPr lang="ru-RU" sz="5400" dirty="0" smtClean="0"/>
              <a:t>УМК «Гармония»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58.radikal.ru/i162/1504/1a/2c13ca1e88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4186238" cy="79690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50000"/>
                  </a:schemeClr>
                </a:solidFill>
              </a:rPr>
              <a:t>Малая Родина</a:t>
            </a:r>
            <a:r>
              <a:rPr lang="ru-RU" sz="4000" b="1" i="1" dirty="0" smtClean="0">
                <a:blipFill>
                  <a:blip r:embed="rId2"/>
                  <a:tile tx="0" ty="0" sx="100000" sy="100000" flip="none" algn="tl"/>
                </a:blipFill>
              </a:rPr>
              <a:t>  </a:t>
            </a:r>
            <a:endParaRPr lang="ru-RU" sz="4000" b="1" i="1" dirty="0">
              <a:blipFill>
                <a:blip r:embed="rId2"/>
                <a:tile tx="0" ty="0" sx="100000" sy="100000" flip="none" algn="tl"/>
              </a:blip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43372" y="357166"/>
            <a:ext cx="4380544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i="1" spc="50" dirty="0" smtClean="0">
                <a:ln w="11430"/>
                <a:blipFill>
                  <a:blip r:embed="rId2"/>
                  <a:tile tx="0" ty="0" sx="100000" sy="100000" flip="none" algn="tl"/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- </a:t>
            </a:r>
            <a:r>
              <a:rPr lang="ru-RU" sz="3600" b="1" i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Город БИРОБИДЖАН</a:t>
            </a:r>
            <a:endParaRPr lang="ru-RU" sz="36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8434" name="Picture 2" descr="http://ww.rusturinvest.ru/public/region/images/13b8ddaf33590380599ad242038283f430d188d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206" y="928670"/>
            <a:ext cx="2908158" cy="3071834"/>
          </a:xfrm>
          <a:prstGeom prst="rect">
            <a:avLst/>
          </a:prstGeom>
          <a:noFill/>
        </p:spPr>
      </p:pic>
      <p:pic>
        <p:nvPicPr>
          <p:cNvPr id="18436" name="Picture 4" descr="http://allphoto.in.ua/photo/62/es20933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500174"/>
            <a:ext cx="5715008" cy="2786083"/>
          </a:xfrm>
          <a:prstGeom prst="rect">
            <a:avLst/>
          </a:prstGeom>
          <a:noFill/>
        </p:spPr>
      </p:pic>
      <p:pic>
        <p:nvPicPr>
          <p:cNvPr id="18438" name="Picture 6" descr="http://www.sem40.co.il/uploads/birobidzan_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4333100"/>
            <a:ext cx="4429156" cy="2483911"/>
          </a:xfrm>
          <a:prstGeom prst="rect">
            <a:avLst/>
          </a:prstGeom>
          <a:noFill/>
        </p:spPr>
      </p:pic>
      <p:pic>
        <p:nvPicPr>
          <p:cNvPr id="18440" name="Picture 8" descr="http://cs543100.vk.me/v543100122/858e/YbmcjP71r4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286256"/>
            <a:ext cx="3451552" cy="2571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rgbClr val="D062C3"/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715404" cy="2000240"/>
          </a:xfrm>
        </p:spPr>
        <p:txBody>
          <a:bodyPr>
            <a:noAutofit/>
          </a:bodyPr>
          <a:lstStyle/>
          <a:p>
            <a:pPr algn="ctr"/>
            <a:r>
              <a:rPr lang="ru-RU" sz="4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Тема:  </a:t>
            </a:r>
            <a:br>
              <a:rPr lang="ru-RU" sz="4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4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«Решение задач с различными величинами»</a:t>
            </a:r>
            <a:endParaRPr lang="ru-RU" sz="44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2000240"/>
            <a:ext cx="8643998" cy="440227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Цели: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Times New Roman"/>
                <a:cs typeface="Arial" pitchFamily="34" charset="0"/>
              </a:rPr>
              <a:t>закреплять умение читать и записывать величины; 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Times New Roman"/>
                <a:cs typeface="Arial" pitchFamily="34" charset="0"/>
              </a:rPr>
              <a:t>выбирать величину, соответствующую конкретной ситуации, 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Times New Roman"/>
                <a:cs typeface="Arial" pitchFamily="34" charset="0"/>
              </a:rPr>
              <a:t>соотносить и сравнивать величины, выполнять арифметические действия с величинами, 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Times New Roman"/>
                <a:cs typeface="Arial" pitchFamily="34" charset="0"/>
              </a:rPr>
              <a:t>устанавливать зависимость между величинами, представленными в задаче, планировать ход решения задачи, выбирать и объяснять выбор действия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42852"/>
            <a:ext cx="8858312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Река </a:t>
            </a:r>
            <a:r>
              <a:rPr lang="ru-RU" sz="6600" b="1" dirty="0" err="1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Бира</a:t>
            </a:r>
            <a:endParaRPr lang="ru-RU" sz="66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ru-RU" sz="40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4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Длина: 282000м – 22000м = …</a:t>
            </a:r>
          </a:p>
          <a:p>
            <a:endParaRPr lang="ru-RU" sz="44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4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Ширина: 1200м : 40м = …</a:t>
            </a:r>
          </a:p>
          <a:p>
            <a:endParaRPr lang="ru-RU" sz="44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4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Глубина: 1490см – 1290см = …</a:t>
            </a:r>
            <a:endParaRPr lang="ru-RU" sz="44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44" y="0"/>
            <a:ext cx="9001156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Река </a:t>
            </a:r>
            <a:r>
              <a:rPr lang="ru-RU" sz="6600" b="1" dirty="0" err="1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Бира</a:t>
            </a:r>
            <a:endParaRPr lang="ru-RU" sz="66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4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Длина: 282000м – 22000м =</a:t>
            </a:r>
          </a:p>
          <a:p>
            <a:r>
              <a:rPr lang="ru-RU" sz="4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     </a:t>
            </a:r>
            <a:r>
              <a:rPr lang="ru-RU" sz="4400" b="1" u="sng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260000м  </a:t>
            </a:r>
          </a:p>
          <a:p>
            <a:endParaRPr lang="ru-RU" sz="44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4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Ширина: 1200м : 40м = </a:t>
            </a:r>
            <a:r>
              <a:rPr lang="ru-RU" sz="4400" b="1" u="sng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30м</a:t>
            </a:r>
          </a:p>
          <a:p>
            <a:endParaRPr lang="ru-RU" sz="44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4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Глубина: 1490см – 1290см =</a:t>
            </a:r>
          </a:p>
          <a:p>
            <a:r>
              <a:rPr lang="ru-RU" sz="4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                </a:t>
            </a:r>
            <a:r>
              <a:rPr lang="ru-RU" sz="4400" b="1" u="sng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200см  (2м)</a:t>
            </a:r>
            <a:endParaRPr lang="ru-RU" sz="4400" b="1" u="sng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apforce.net/_fr/1/9421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rot="10800000" flipV="1">
            <a:off x="714348" y="4346028"/>
            <a:ext cx="76438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 = </a:t>
            </a:r>
            <a:r>
              <a:rPr lang="ru-RU" sz="9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en-US" sz="9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x </a:t>
            </a:r>
            <a:r>
              <a:rPr lang="ru-RU" sz="9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в</a:t>
            </a:r>
            <a:endParaRPr lang="ru-RU" sz="96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8429684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Река </a:t>
            </a:r>
            <a:r>
              <a:rPr lang="ru-RU" sz="6600" b="1" dirty="0" err="1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Бира</a:t>
            </a:r>
            <a:endParaRPr lang="ru-RU" sz="66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ru-RU" sz="8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60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Длина: </a:t>
            </a:r>
            <a:r>
              <a:rPr lang="ru-RU" sz="6000" b="1" u="sng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260000м  </a:t>
            </a:r>
          </a:p>
          <a:p>
            <a:endParaRPr lang="ru-RU" sz="60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60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Ширина: </a:t>
            </a:r>
            <a:r>
              <a:rPr lang="ru-RU" sz="6000" b="1" u="sng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30м</a:t>
            </a:r>
          </a:p>
          <a:p>
            <a:endParaRPr lang="ru-RU" sz="6000" b="1" u="sng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60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S  = </a:t>
            </a:r>
            <a:r>
              <a:rPr lang="ru-RU" sz="60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? М. кв.</a:t>
            </a:r>
            <a:endParaRPr lang="ru-RU" sz="6000" b="1" u="sng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ru-RU" sz="60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rapforce.net/_fr/1/9421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8000" b="1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8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 = </a:t>
            </a:r>
            <a:r>
              <a:rPr lang="ru-RU" sz="8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en-US" sz="8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x </a:t>
            </a:r>
            <a:r>
              <a:rPr lang="ru-RU" sz="8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в</a:t>
            </a:r>
          </a:p>
          <a:p>
            <a:pPr algn="ctr"/>
            <a:r>
              <a:rPr lang="ru-RU" sz="8000" b="1" dirty="0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260000м </a:t>
            </a:r>
            <a:r>
              <a:rPr lang="ru-RU" sz="8000" b="1" dirty="0" err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ru-RU" sz="8000" b="1" dirty="0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 30м = 7800000 м</a:t>
            </a:r>
            <a:r>
              <a:rPr lang="ru-RU" sz="8000" b="1" baseline="30000" dirty="0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8000" b="1" dirty="0" smtClean="0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8000" b="1" dirty="0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75000">
              <a:srgbClr val="00FFFF">
                <a:alpha val="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301003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олилиния 13"/>
          <p:cNvSpPr/>
          <p:nvPr/>
        </p:nvSpPr>
        <p:spPr>
          <a:xfrm>
            <a:off x="4529138" y="3500438"/>
            <a:ext cx="2843212" cy="347365"/>
          </a:xfrm>
          <a:custGeom>
            <a:avLst/>
            <a:gdLst>
              <a:gd name="connsiteX0" fmla="*/ 0 w 2843212"/>
              <a:gd name="connsiteY0" fmla="*/ 141604 h 217507"/>
              <a:gd name="connsiteX1" fmla="*/ 300037 w 2843212"/>
              <a:gd name="connsiteY1" fmla="*/ 127317 h 217507"/>
              <a:gd name="connsiteX2" fmla="*/ 700087 w 2843212"/>
              <a:gd name="connsiteY2" fmla="*/ 98742 h 217507"/>
              <a:gd name="connsiteX3" fmla="*/ 1457325 w 2843212"/>
              <a:gd name="connsiteY3" fmla="*/ 70167 h 217507"/>
              <a:gd name="connsiteX4" fmla="*/ 1671637 w 2843212"/>
              <a:gd name="connsiteY4" fmla="*/ 84454 h 217507"/>
              <a:gd name="connsiteX5" fmla="*/ 2371725 w 2843212"/>
              <a:gd name="connsiteY5" fmla="*/ 113029 h 217507"/>
              <a:gd name="connsiteX6" fmla="*/ 2457450 w 2843212"/>
              <a:gd name="connsiteY6" fmla="*/ 127317 h 217507"/>
              <a:gd name="connsiteX7" fmla="*/ 2500312 w 2843212"/>
              <a:gd name="connsiteY7" fmla="*/ 155892 h 217507"/>
              <a:gd name="connsiteX8" fmla="*/ 2843212 w 2843212"/>
              <a:gd name="connsiteY8" fmla="*/ 127317 h 217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43212" h="217507">
                <a:moveTo>
                  <a:pt x="0" y="141604"/>
                </a:moveTo>
                <a:lnTo>
                  <a:pt x="300037" y="127317"/>
                </a:lnTo>
                <a:cubicBezTo>
                  <a:pt x="433477" y="119147"/>
                  <a:pt x="566513" y="104308"/>
                  <a:pt x="700087" y="98742"/>
                </a:cubicBezTo>
                <a:lnTo>
                  <a:pt x="1457325" y="70167"/>
                </a:lnTo>
                <a:cubicBezTo>
                  <a:pt x="1667827" y="0"/>
                  <a:pt x="1391604" y="73024"/>
                  <a:pt x="1671637" y="84454"/>
                </a:cubicBezTo>
                <a:lnTo>
                  <a:pt x="2371725" y="113029"/>
                </a:lnTo>
                <a:cubicBezTo>
                  <a:pt x="2400300" y="117792"/>
                  <a:pt x="2429967" y="118156"/>
                  <a:pt x="2457450" y="127317"/>
                </a:cubicBezTo>
                <a:cubicBezTo>
                  <a:pt x="2473740" y="132747"/>
                  <a:pt x="2483153" y="155232"/>
                  <a:pt x="2500312" y="155892"/>
                </a:cubicBezTo>
                <a:cubicBezTo>
                  <a:pt x="2809193" y="167772"/>
                  <a:pt x="2753022" y="217507"/>
                  <a:pt x="2843212" y="127317"/>
                </a:cubicBezTo>
              </a:path>
            </a:pathLst>
          </a:custGeom>
          <a:ln w="73025">
            <a:solidFill>
              <a:srgbClr val="0000FF"/>
            </a:solidFill>
          </a:ln>
          <a:effectLst>
            <a:outerShdw blurRad="50800" dist="50800" dir="5400000" algn="ctr" rotWithShape="0">
              <a:srgbClr val="000000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4786314" y="3929066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286380" y="4071942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857752" y="4214818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715008" y="3929066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6429388" y="4071942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786446" y="4286256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286380" y="4572008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6429388" y="4500570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6357950" y="4929198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929322" y="4786322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5357818" y="4929198"/>
            <a:ext cx="500066" cy="1588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олилиния 26"/>
          <p:cNvSpPr/>
          <p:nvPr/>
        </p:nvSpPr>
        <p:spPr>
          <a:xfrm>
            <a:off x="357158" y="2714621"/>
            <a:ext cx="2928958" cy="71438"/>
          </a:xfrm>
          <a:custGeom>
            <a:avLst/>
            <a:gdLst>
              <a:gd name="connsiteX0" fmla="*/ 3157537 w 3157537"/>
              <a:gd name="connsiteY0" fmla="*/ 42862 h 75621"/>
              <a:gd name="connsiteX1" fmla="*/ 2085975 w 3157537"/>
              <a:gd name="connsiteY1" fmla="*/ 42862 h 75621"/>
              <a:gd name="connsiteX2" fmla="*/ 2043112 w 3157537"/>
              <a:gd name="connsiteY2" fmla="*/ 28575 h 75621"/>
              <a:gd name="connsiteX3" fmla="*/ 1785937 w 3157537"/>
              <a:gd name="connsiteY3" fmla="*/ 0 h 75621"/>
              <a:gd name="connsiteX4" fmla="*/ 0 w 3157537"/>
              <a:gd name="connsiteY4" fmla="*/ 0 h 75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57537" h="75621">
                <a:moveTo>
                  <a:pt x="3157537" y="42862"/>
                </a:moveTo>
                <a:cubicBezTo>
                  <a:pt x="2698933" y="75621"/>
                  <a:pt x="2888583" y="67944"/>
                  <a:pt x="2085975" y="42862"/>
                </a:cubicBezTo>
                <a:cubicBezTo>
                  <a:pt x="2070922" y="42392"/>
                  <a:pt x="2057814" y="31842"/>
                  <a:pt x="2043112" y="28575"/>
                </a:cubicBezTo>
                <a:cubicBezTo>
                  <a:pt x="1973394" y="13082"/>
                  <a:pt x="1842586" y="413"/>
                  <a:pt x="1785937" y="0"/>
                </a:cubicBezTo>
                <a:lnTo>
                  <a:pt x="0" y="0"/>
                </a:lnTo>
              </a:path>
            </a:pathLst>
          </a:custGeom>
          <a:ln w="952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олилиния 27"/>
          <p:cNvSpPr/>
          <p:nvPr/>
        </p:nvSpPr>
        <p:spPr>
          <a:xfrm>
            <a:off x="357158" y="3429001"/>
            <a:ext cx="3914777" cy="71438"/>
          </a:xfrm>
          <a:custGeom>
            <a:avLst/>
            <a:gdLst>
              <a:gd name="connsiteX0" fmla="*/ 3557587 w 3557587"/>
              <a:gd name="connsiteY0" fmla="*/ 4279 h 104291"/>
              <a:gd name="connsiteX1" fmla="*/ 3357562 w 3557587"/>
              <a:gd name="connsiteY1" fmla="*/ 18566 h 104291"/>
              <a:gd name="connsiteX2" fmla="*/ 3286125 w 3557587"/>
              <a:gd name="connsiteY2" fmla="*/ 47141 h 104291"/>
              <a:gd name="connsiteX3" fmla="*/ 3228975 w 3557587"/>
              <a:gd name="connsiteY3" fmla="*/ 75716 h 104291"/>
              <a:gd name="connsiteX4" fmla="*/ 2743200 w 3557587"/>
              <a:gd name="connsiteY4" fmla="*/ 104291 h 104291"/>
              <a:gd name="connsiteX5" fmla="*/ 1500187 w 3557587"/>
              <a:gd name="connsiteY5" fmla="*/ 90004 h 104291"/>
              <a:gd name="connsiteX6" fmla="*/ 1271587 w 3557587"/>
              <a:gd name="connsiteY6" fmla="*/ 61429 h 104291"/>
              <a:gd name="connsiteX7" fmla="*/ 1200150 w 3557587"/>
              <a:gd name="connsiteY7" fmla="*/ 47141 h 104291"/>
              <a:gd name="connsiteX8" fmla="*/ 1057275 w 3557587"/>
              <a:gd name="connsiteY8" fmla="*/ 32854 h 104291"/>
              <a:gd name="connsiteX9" fmla="*/ 885825 w 3557587"/>
              <a:gd name="connsiteY9" fmla="*/ 4279 h 104291"/>
              <a:gd name="connsiteX10" fmla="*/ 0 w 3557587"/>
              <a:gd name="connsiteY10" fmla="*/ 4279 h 104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557587" h="104291">
                <a:moveTo>
                  <a:pt x="3557587" y="4279"/>
                </a:moveTo>
                <a:cubicBezTo>
                  <a:pt x="3490912" y="9041"/>
                  <a:pt x="3423589" y="8141"/>
                  <a:pt x="3357562" y="18566"/>
                </a:cubicBezTo>
                <a:cubicBezTo>
                  <a:pt x="3332229" y="22566"/>
                  <a:pt x="3309561" y="36725"/>
                  <a:pt x="3286125" y="47141"/>
                </a:cubicBezTo>
                <a:cubicBezTo>
                  <a:pt x="3266662" y="55791"/>
                  <a:pt x="3250157" y="73486"/>
                  <a:pt x="3228975" y="75716"/>
                </a:cubicBezTo>
                <a:cubicBezTo>
                  <a:pt x="3067661" y="92696"/>
                  <a:pt x="2905125" y="94766"/>
                  <a:pt x="2743200" y="104291"/>
                </a:cubicBezTo>
                <a:lnTo>
                  <a:pt x="1500187" y="90004"/>
                </a:lnTo>
                <a:cubicBezTo>
                  <a:pt x="1433695" y="88633"/>
                  <a:pt x="1340845" y="74021"/>
                  <a:pt x="1271587" y="61429"/>
                </a:cubicBezTo>
                <a:cubicBezTo>
                  <a:pt x="1247695" y="57085"/>
                  <a:pt x="1224221" y="50350"/>
                  <a:pt x="1200150" y="47141"/>
                </a:cubicBezTo>
                <a:cubicBezTo>
                  <a:pt x="1152707" y="40815"/>
                  <a:pt x="1104900" y="37616"/>
                  <a:pt x="1057275" y="32854"/>
                </a:cubicBezTo>
                <a:cubicBezTo>
                  <a:pt x="1014712" y="24341"/>
                  <a:pt x="924043" y="4833"/>
                  <a:pt x="885825" y="4279"/>
                </a:cubicBezTo>
                <a:cubicBezTo>
                  <a:pt x="590581" y="0"/>
                  <a:pt x="295275" y="4279"/>
                  <a:pt x="0" y="4279"/>
                </a:cubicBezTo>
              </a:path>
            </a:pathLst>
          </a:custGeom>
          <a:ln w="9525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428596" y="4429132"/>
            <a:ext cx="4157663" cy="61288"/>
          </a:xfrm>
          <a:custGeom>
            <a:avLst/>
            <a:gdLst>
              <a:gd name="connsiteX0" fmla="*/ 4157663 w 4157663"/>
              <a:gd name="connsiteY0" fmla="*/ 4138 h 61288"/>
              <a:gd name="connsiteX1" fmla="*/ 2286000 w 4157663"/>
              <a:gd name="connsiteY1" fmla="*/ 32713 h 61288"/>
              <a:gd name="connsiteX2" fmla="*/ 2185988 w 4157663"/>
              <a:gd name="connsiteY2" fmla="*/ 61288 h 61288"/>
              <a:gd name="connsiteX3" fmla="*/ 428625 w 4157663"/>
              <a:gd name="connsiteY3" fmla="*/ 47001 h 61288"/>
              <a:gd name="connsiteX4" fmla="*/ 328613 w 4157663"/>
              <a:gd name="connsiteY4" fmla="*/ 18426 h 61288"/>
              <a:gd name="connsiteX5" fmla="*/ 285750 w 4157663"/>
              <a:gd name="connsiteY5" fmla="*/ 4138 h 61288"/>
              <a:gd name="connsiteX6" fmla="*/ 0 w 4157663"/>
              <a:gd name="connsiteY6" fmla="*/ 4138 h 61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57663" h="61288">
                <a:moveTo>
                  <a:pt x="4157663" y="4138"/>
                </a:moveTo>
                <a:lnTo>
                  <a:pt x="2286000" y="32713"/>
                </a:lnTo>
                <a:cubicBezTo>
                  <a:pt x="2251343" y="33718"/>
                  <a:pt x="2220658" y="61021"/>
                  <a:pt x="2185988" y="61288"/>
                </a:cubicBezTo>
                <a:lnTo>
                  <a:pt x="428625" y="47001"/>
                </a:lnTo>
                <a:cubicBezTo>
                  <a:pt x="325863" y="12745"/>
                  <a:pt x="454186" y="54304"/>
                  <a:pt x="328613" y="18426"/>
                </a:cubicBezTo>
                <a:cubicBezTo>
                  <a:pt x="314132" y="14289"/>
                  <a:pt x="300796" y="4792"/>
                  <a:pt x="285750" y="4138"/>
                </a:cubicBezTo>
                <a:cubicBezTo>
                  <a:pt x="190590" y="0"/>
                  <a:pt x="95250" y="4138"/>
                  <a:pt x="0" y="4138"/>
                </a:cubicBezTo>
              </a:path>
            </a:pathLst>
          </a:custGeom>
          <a:ln w="984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357158" y="4857760"/>
            <a:ext cx="4357718" cy="1588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14282" y="5286388"/>
            <a:ext cx="8215370" cy="1588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14282" y="5715016"/>
            <a:ext cx="8072494" cy="1588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>
            <a:stCxn id="13" idx="58"/>
          </p:cNvCxnSpPr>
          <p:nvPr/>
        </p:nvCxnSpPr>
        <p:spPr>
          <a:xfrm>
            <a:off x="7143750" y="4772025"/>
            <a:ext cx="1643092" cy="15885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4214810" y="450057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3428992" y="450057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2571736" y="450057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1785918" y="450057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1214414" y="5715016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642910" y="485776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1500166" y="485776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2214546" y="485776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3000364" y="485776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3786182" y="485776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rot="5400000">
            <a:off x="7393801" y="5036355"/>
            <a:ext cx="500066" cy="1588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4714876" y="4857760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857221" y="4476133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857224" y="5286388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4214810" y="5286388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3428992" y="5286388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6429388" y="5286388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5357818" y="5286388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1714480" y="5286388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>
            <a:off x="642910" y="5715016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rot="5400000">
            <a:off x="2035951" y="5893611"/>
            <a:ext cx="357190" cy="1588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>
            <a:off x="2571736" y="5286388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5400000">
            <a:off x="2857488" y="5857892"/>
            <a:ext cx="285752" cy="1588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олилиния 30"/>
          <p:cNvSpPr/>
          <p:nvPr/>
        </p:nvSpPr>
        <p:spPr>
          <a:xfrm>
            <a:off x="300038" y="5845235"/>
            <a:ext cx="8772680" cy="184090"/>
          </a:xfrm>
          <a:custGeom>
            <a:avLst/>
            <a:gdLst>
              <a:gd name="connsiteX0" fmla="*/ 0 w 8772680"/>
              <a:gd name="connsiteY0" fmla="*/ 184090 h 184090"/>
              <a:gd name="connsiteX1" fmla="*/ 3114675 w 8772680"/>
              <a:gd name="connsiteY1" fmla="*/ 169803 h 184090"/>
              <a:gd name="connsiteX2" fmla="*/ 3500437 w 8772680"/>
              <a:gd name="connsiteY2" fmla="*/ 141228 h 184090"/>
              <a:gd name="connsiteX3" fmla="*/ 3771900 w 8772680"/>
              <a:gd name="connsiteY3" fmla="*/ 98365 h 184090"/>
              <a:gd name="connsiteX4" fmla="*/ 4114800 w 8772680"/>
              <a:gd name="connsiteY4" fmla="*/ 84078 h 184090"/>
              <a:gd name="connsiteX5" fmla="*/ 6843712 w 8772680"/>
              <a:gd name="connsiteY5" fmla="*/ 98365 h 184090"/>
              <a:gd name="connsiteX6" fmla="*/ 7829550 w 8772680"/>
              <a:gd name="connsiteY6" fmla="*/ 126940 h 184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72680" h="184090">
                <a:moveTo>
                  <a:pt x="0" y="184090"/>
                </a:moveTo>
                <a:lnTo>
                  <a:pt x="3114675" y="169803"/>
                </a:lnTo>
                <a:cubicBezTo>
                  <a:pt x="3243605" y="168224"/>
                  <a:pt x="3500437" y="141228"/>
                  <a:pt x="3500437" y="141228"/>
                </a:cubicBezTo>
                <a:cubicBezTo>
                  <a:pt x="3619222" y="81836"/>
                  <a:pt x="3544413" y="110031"/>
                  <a:pt x="3771900" y="98365"/>
                </a:cubicBezTo>
                <a:lnTo>
                  <a:pt x="4114800" y="84078"/>
                </a:lnTo>
                <a:cubicBezTo>
                  <a:pt x="5123702" y="0"/>
                  <a:pt x="4409427" y="54105"/>
                  <a:pt x="6843712" y="98365"/>
                </a:cubicBezTo>
                <a:cubicBezTo>
                  <a:pt x="8772680" y="133437"/>
                  <a:pt x="6408654" y="126940"/>
                  <a:pt x="7829550" y="126940"/>
                </a:cubicBezTo>
              </a:path>
            </a:pathLst>
          </a:custGeom>
          <a:ln w="984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3" name="Прямая соединительная линия 72"/>
          <p:cNvCxnSpPr/>
          <p:nvPr/>
        </p:nvCxnSpPr>
        <p:spPr>
          <a:xfrm>
            <a:off x="7215206" y="5286388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>
            <a:off x="8215338" y="5357826"/>
            <a:ext cx="3" cy="381627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>
            <a:endCxn id="31" idx="2"/>
          </p:cNvCxnSpPr>
          <p:nvPr/>
        </p:nvCxnSpPr>
        <p:spPr>
          <a:xfrm rot="16200000" flipH="1">
            <a:off x="3657604" y="5843593"/>
            <a:ext cx="271447" cy="14291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rot="5400000">
            <a:off x="4714876" y="5786454"/>
            <a:ext cx="142876" cy="1588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rot="5400000">
            <a:off x="5822165" y="5822173"/>
            <a:ext cx="214314" cy="1588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 rot="5400000">
            <a:off x="6786578" y="5857892"/>
            <a:ext cx="285752" cy="1588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rot="5400000">
            <a:off x="7608115" y="5893611"/>
            <a:ext cx="214314" cy="1588"/>
          </a:xfrm>
          <a:prstGeom prst="line">
            <a:avLst/>
          </a:prstGeom>
          <a:ln w="539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rot="10800000" flipV="1">
            <a:off x="1071538" y="3500438"/>
            <a:ext cx="1057284" cy="928694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 rot="10800000" flipV="1">
            <a:off x="3214678" y="3429000"/>
            <a:ext cx="1057284" cy="1000132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rot="10800000" flipV="1">
            <a:off x="642910" y="3500438"/>
            <a:ext cx="914408" cy="857256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>
            <a:stCxn id="13" idx="34"/>
          </p:cNvCxnSpPr>
          <p:nvPr/>
        </p:nvCxnSpPr>
        <p:spPr>
          <a:xfrm flipH="1">
            <a:off x="4143372" y="4043364"/>
            <a:ext cx="342903" cy="385768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 rot="5400000">
            <a:off x="3714744" y="3643314"/>
            <a:ext cx="785818" cy="785818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>
            <a:endCxn id="30" idx="2"/>
          </p:cNvCxnSpPr>
          <p:nvPr/>
        </p:nvCxnSpPr>
        <p:spPr>
          <a:xfrm rot="10800000" flipV="1">
            <a:off x="2614586" y="3500438"/>
            <a:ext cx="1085873" cy="989982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 rot="10800000" flipV="1">
            <a:off x="2143108" y="3500438"/>
            <a:ext cx="1057284" cy="1000132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 rot="10800000" flipV="1">
            <a:off x="1643042" y="3500438"/>
            <a:ext cx="985846" cy="928694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 rot="10800000" flipV="1">
            <a:off x="142844" y="3429000"/>
            <a:ext cx="914408" cy="857256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Капля 118"/>
          <p:cNvSpPr/>
          <p:nvPr/>
        </p:nvSpPr>
        <p:spPr>
          <a:xfrm>
            <a:off x="357158" y="285749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Капля 119"/>
          <p:cNvSpPr/>
          <p:nvPr/>
        </p:nvSpPr>
        <p:spPr>
          <a:xfrm>
            <a:off x="571472" y="3143248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Капля 120"/>
          <p:cNvSpPr/>
          <p:nvPr/>
        </p:nvSpPr>
        <p:spPr>
          <a:xfrm>
            <a:off x="714348" y="285749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Капля 121"/>
          <p:cNvSpPr/>
          <p:nvPr/>
        </p:nvSpPr>
        <p:spPr>
          <a:xfrm>
            <a:off x="857224" y="3071810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Капля 122"/>
          <p:cNvSpPr/>
          <p:nvPr/>
        </p:nvSpPr>
        <p:spPr>
          <a:xfrm>
            <a:off x="1071538" y="2786058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Капля 123"/>
          <p:cNvSpPr/>
          <p:nvPr/>
        </p:nvSpPr>
        <p:spPr>
          <a:xfrm>
            <a:off x="1071538" y="321468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5" name="Капля 124"/>
          <p:cNvSpPr/>
          <p:nvPr/>
        </p:nvSpPr>
        <p:spPr>
          <a:xfrm>
            <a:off x="1214414" y="3071810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Капля 125"/>
          <p:cNvSpPr/>
          <p:nvPr/>
        </p:nvSpPr>
        <p:spPr>
          <a:xfrm>
            <a:off x="1428728" y="2786058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7" name="Капля 126"/>
          <p:cNvSpPr/>
          <p:nvPr/>
        </p:nvSpPr>
        <p:spPr>
          <a:xfrm>
            <a:off x="1571604" y="3000372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Капля 127"/>
          <p:cNvSpPr/>
          <p:nvPr/>
        </p:nvSpPr>
        <p:spPr>
          <a:xfrm>
            <a:off x="1428728" y="321468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9" name="Капля 128"/>
          <p:cNvSpPr/>
          <p:nvPr/>
        </p:nvSpPr>
        <p:spPr>
          <a:xfrm>
            <a:off x="2071670" y="3000372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Капля 129"/>
          <p:cNvSpPr/>
          <p:nvPr/>
        </p:nvSpPr>
        <p:spPr>
          <a:xfrm>
            <a:off x="1857356" y="3143248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1" name="Капля 130"/>
          <p:cNvSpPr/>
          <p:nvPr/>
        </p:nvSpPr>
        <p:spPr>
          <a:xfrm>
            <a:off x="2571736" y="2786058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Капля 131"/>
          <p:cNvSpPr/>
          <p:nvPr/>
        </p:nvSpPr>
        <p:spPr>
          <a:xfrm>
            <a:off x="2214546" y="285749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3" name="Капля 132"/>
          <p:cNvSpPr/>
          <p:nvPr/>
        </p:nvSpPr>
        <p:spPr>
          <a:xfrm>
            <a:off x="2428860" y="3071810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Капля 133"/>
          <p:cNvSpPr/>
          <p:nvPr/>
        </p:nvSpPr>
        <p:spPr>
          <a:xfrm>
            <a:off x="2928926" y="321468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5" name="Капля 134"/>
          <p:cNvSpPr/>
          <p:nvPr/>
        </p:nvSpPr>
        <p:spPr>
          <a:xfrm>
            <a:off x="3571868" y="3357562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Капля 135"/>
          <p:cNvSpPr/>
          <p:nvPr/>
        </p:nvSpPr>
        <p:spPr>
          <a:xfrm>
            <a:off x="3214678" y="3000372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Капля 136"/>
          <p:cNvSpPr/>
          <p:nvPr/>
        </p:nvSpPr>
        <p:spPr>
          <a:xfrm>
            <a:off x="2928926" y="285749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8" name="Капля 137"/>
          <p:cNvSpPr/>
          <p:nvPr/>
        </p:nvSpPr>
        <p:spPr>
          <a:xfrm>
            <a:off x="2643174" y="321468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Капля 138"/>
          <p:cNvSpPr/>
          <p:nvPr/>
        </p:nvSpPr>
        <p:spPr>
          <a:xfrm>
            <a:off x="1714480" y="2786058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0" name="Капля 139"/>
          <p:cNvSpPr/>
          <p:nvPr/>
        </p:nvSpPr>
        <p:spPr>
          <a:xfrm>
            <a:off x="3500430" y="3071810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Капля 140"/>
          <p:cNvSpPr/>
          <p:nvPr/>
        </p:nvSpPr>
        <p:spPr>
          <a:xfrm>
            <a:off x="3786182" y="321468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Капля 141"/>
          <p:cNvSpPr/>
          <p:nvPr/>
        </p:nvSpPr>
        <p:spPr>
          <a:xfrm>
            <a:off x="3214678" y="3214686"/>
            <a:ext cx="142876" cy="142876"/>
          </a:xfrm>
          <a:prstGeom prst="teardrop">
            <a:avLst>
              <a:gd name="adj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4" name="Прямая соединительная линия 143"/>
          <p:cNvCxnSpPr/>
          <p:nvPr/>
        </p:nvCxnSpPr>
        <p:spPr>
          <a:xfrm rot="5400000">
            <a:off x="215076" y="2070884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Прямая соединительная линия 144"/>
          <p:cNvCxnSpPr/>
          <p:nvPr/>
        </p:nvCxnSpPr>
        <p:spPr>
          <a:xfrm rot="5400000">
            <a:off x="357952" y="2356636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Прямая соединительная линия 145"/>
          <p:cNvCxnSpPr/>
          <p:nvPr/>
        </p:nvCxnSpPr>
        <p:spPr>
          <a:xfrm rot="5400000">
            <a:off x="500828" y="2070884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Прямая соединительная линия 146"/>
          <p:cNvCxnSpPr/>
          <p:nvPr/>
        </p:nvCxnSpPr>
        <p:spPr>
          <a:xfrm rot="5400000">
            <a:off x="715142" y="2356636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Прямая соединительная линия 147"/>
          <p:cNvCxnSpPr/>
          <p:nvPr/>
        </p:nvCxnSpPr>
        <p:spPr>
          <a:xfrm rot="5400000">
            <a:off x="929456" y="2142322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Прямая соединительная линия 148"/>
          <p:cNvCxnSpPr/>
          <p:nvPr/>
        </p:nvCxnSpPr>
        <p:spPr>
          <a:xfrm rot="5400000">
            <a:off x="1143770" y="2428074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Прямая соединительная линия 149"/>
          <p:cNvCxnSpPr/>
          <p:nvPr/>
        </p:nvCxnSpPr>
        <p:spPr>
          <a:xfrm rot="5400000">
            <a:off x="1358084" y="2142322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Прямая соединительная линия 150"/>
          <p:cNvCxnSpPr/>
          <p:nvPr/>
        </p:nvCxnSpPr>
        <p:spPr>
          <a:xfrm rot="5400000">
            <a:off x="1572398" y="2428074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Прямая соединительная линия 151"/>
          <p:cNvCxnSpPr/>
          <p:nvPr/>
        </p:nvCxnSpPr>
        <p:spPr>
          <a:xfrm rot="5400000">
            <a:off x="2001026" y="2499512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Прямая соединительная линия 152"/>
          <p:cNvCxnSpPr/>
          <p:nvPr/>
        </p:nvCxnSpPr>
        <p:spPr>
          <a:xfrm rot="5400000">
            <a:off x="1858150" y="2285198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Прямая соединительная линия 153"/>
          <p:cNvCxnSpPr/>
          <p:nvPr/>
        </p:nvCxnSpPr>
        <p:spPr>
          <a:xfrm rot="5400000">
            <a:off x="2286778" y="2356636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Прямая соединительная линия 154"/>
          <p:cNvCxnSpPr/>
          <p:nvPr/>
        </p:nvCxnSpPr>
        <p:spPr>
          <a:xfrm rot="5400000">
            <a:off x="2572530" y="2570950"/>
            <a:ext cx="285752" cy="1588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олилиния 12"/>
          <p:cNvSpPr/>
          <p:nvPr/>
        </p:nvSpPr>
        <p:spPr>
          <a:xfrm>
            <a:off x="314325" y="2014538"/>
            <a:ext cx="8329613" cy="3411915"/>
          </a:xfrm>
          <a:custGeom>
            <a:avLst/>
            <a:gdLst>
              <a:gd name="connsiteX0" fmla="*/ 0 w 8329613"/>
              <a:gd name="connsiteY0" fmla="*/ 0 h 3411915"/>
              <a:gd name="connsiteX1" fmla="*/ 1257300 w 8329613"/>
              <a:gd name="connsiteY1" fmla="*/ 14287 h 3411915"/>
              <a:gd name="connsiteX2" fmla="*/ 1357313 w 8329613"/>
              <a:gd name="connsiteY2" fmla="*/ 42862 h 3411915"/>
              <a:gd name="connsiteX3" fmla="*/ 1457325 w 8329613"/>
              <a:gd name="connsiteY3" fmla="*/ 71437 h 3411915"/>
              <a:gd name="connsiteX4" fmla="*/ 1557338 w 8329613"/>
              <a:gd name="connsiteY4" fmla="*/ 114300 h 3411915"/>
              <a:gd name="connsiteX5" fmla="*/ 2057400 w 8329613"/>
              <a:gd name="connsiteY5" fmla="*/ 128587 h 3411915"/>
              <a:gd name="connsiteX6" fmla="*/ 2143125 w 8329613"/>
              <a:gd name="connsiteY6" fmla="*/ 185737 h 3411915"/>
              <a:gd name="connsiteX7" fmla="*/ 2200275 w 8329613"/>
              <a:gd name="connsiteY7" fmla="*/ 200025 h 3411915"/>
              <a:gd name="connsiteX8" fmla="*/ 2243138 w 8329613"/>
              <a:gd name="connsiteY8" fmla="*/ 228600 h 3411915"/>
              <a:gd name="connsiteX9" fmla="*/ 2300288 w 8329613"/>
              <a:gd name="connsiteY9" fmla="*/ 242887 h 3411915"/>
              <a:gd name="connsiteX10" fmla="*/ 2343150 w 8329613"/>
              <a:gd name="connsiteY10" fmla="*/ 314325 h 3411915"/>
              <a:gd name="connsiteX11" fmla="*/ 2400300 w 8329613"/>
              <a:gd name="connsiteY11" fmla="*/ 342900 h 3411915"/>
              <a:gd name="connsiteX12" fmla="*/ 2486025 w 8329613"/>
              <a:gd name="connsiteY12" fmla="*/ 400050 h 3411915"/>
              <a:gd name="connsiteX13" fmla="*/ 2728913 w 8329613"/>
              <a:gd name="connsiteY13" fmla="*/ 442912 h 3411915"/>
              <a:gd name="connsiteX14" fmla="*/ 2771775 w 8329613"/>
              <a:gd name="connsiteY14" fmla="*/ 471487 h 3411915"/>
              <a:gd name="connsiteX15" fmla="*/ 2828925 w 8329613"/>
              <a:gd name="connsiteY15" fmla="*/ 500062 h 3411915"/>
              <a:gd name="connsiteX16" fmla="*/ 2928938 w 8329613"/>
              <a:gd name="connsiteY16" fmla="*/ 600075 h 3411915"/>
              <a:gd name="connsiteX17" fmla="*/ 2986088 w 8329613"/>
              <a:gd name="connsiteY17" fmla="*/ 628650 h 3411915"/>
              <a:gd name="connsiteX18" fmla="*/ 3086100 w 8329613"/>
              <a:gd name="connsiteY18" fmla="*/ 657225 h 3411915"/>
              <a:gd name="connsiteX19" fmla="*/ 3114675 w 8329613"/>
              <a:gd name="connsiteY19" fmla="*/ 742950 h 3411915"/>
              <a:gd name="connsiteX20" fmla="*/ 3186113 w 8329613"/>
              <a:gd name="connsiteY20" fmla="*/ 871537 h 3411915"/>
              <a:gd name="connsiteX21" fmla="*/ 3228975 w 8329613"/>
              <a:gd name="connsiteY21" fmla="*/ 914400 h 3411915"/>
              <a:gd name="connsiteX22" fmla="*/ 3371850 w 8329613"/>
              <a:gd name="connsiteY22" fmla="*/ 942975 h 3411915"/>
              <a:gd name="connsiteX23" fmla="*/ 3414713 w 8329613"/>
              <a:gd name="connsiteY23" fmla="*/ 971550 h 3411915"/>
              <a:gd name="connsiteX24" fmla="*/ 3486150 w 8329613"/>
              <a:gd name="connsiteY24" fmla="*/ 985837 h 3411915"/>
              <a:gd name="connsiteX25" fmla="*/ 3514725 w 8329613"/>
              <a:gd name="connsiteY25" fmla="*/ 1028700 h 3411915"/>
              <a:gd name="connsiteX26" fmla="*/ 3557588 w 8329613"/>
              <a:gd name="connsiteY26" fmla="*/ 1057275 h 3411915"/>
              <a:gd name="connsiteX27" fmla="*/ 3743325 w 8329613"/>
              <a:gd name="connsiteY27" fmla="*/ 1128712 h 3411915"/>
              <a:gd name="connsiteX28" fmla="*/ 3814763 w 8329613"/>
              <a:gd name="connsiteY28" fmla="*/ 1157287 h 3411915"/>
              <a:gd name="connsiteX29" fmla="*/ 3929063 w 8329613"/>
              <a:gd name="connsiteY29" fmla="*/ 1214437 h 3411915"/>
              <a:gd name="connsiteX30" fmla="*/ 3986213 w 8329613"/>
              <a:gd name="connsiteY30" fmla="*/ 1228725 h 3411915"/>
              <a:gd name="connsiteX31" fmla="*/ 4071938 w 8329613"/>
              <a:gd name="connsiteY31" fmla="*/ 1371600 h 3411915"/>
              <a:gd name="connsiteX32" fmla="*/ 4086225 w 8329613"/>
              <a:gd name="connsiteY32" fmla="*/ 1428750 h 3411915"/>
              <a:gd name="connsiteX33" fmla="*/ 4114800 w 8329613"/>
              <a:gd name="connsiteY33" fmla="*/ 1471612 h 3411915"/>
              <a:gd name="connsiteX34" fmla="*/ 4171950 w 8329613"/>
              <a:gd name="connsiteY34" fmla="*/ 2028825 h 3411915"/>
              <a:gd name="connsiteX35" fmla="*/ 4200525 w 8329613"/>
              <a:gd name="connsiteY35" fmla="*/ 2185987 h 3411915"/>
              <a:gd name="connsiteX36" fmla="*/ 4257675 w 8329613"/>
              <a:gd name="connsiteY36" fmla="*/ 2271712 h 3411915"/>
              <a:gd name="connsiteX37" fmla="*/ 4314825 w 8329613"/>
              <a:gd name="connsiteY37" fmla="*/ 2357437 h 3411915"/>
              <a:gd name="connsiteX38" fmla="*/ 4357688 w 8329613"/>
              <a:gd name="connsiteY38" fmla="*/ 2400300 h 3411915"/>
              <a:gd name="connsiteX39" fmla="*/ 4386263 w 8329613"/>
              <a:gd name="connsiteY39" fmla="*/ 2514600 h 3411915"/>
              <a:gd name="connsiteX40" fmla="*/ 4443413 w 8329613"/>
              <a:gd name="connsiteY40" fmla="*/ 2600325 h 3411915"/>
              <a:gd name="connsiteX41" fmla="*/ 4486275 w 8329613"/>
              <a:gd name="connsiteY41" fmla="*/ 2686050 h 3411915"/>
              <a:gd name="connsiteX42" fmla="*/ 4543425 w 8329613"/>
              <a:gd name="connsiteY42" fmla="*/ 2786062 h 3411915"/>
              <a:gd name="connsiteX43" fmla="*/ 4586288 w 8329613"/>
              <a:gd name="connsiteY43" fmla="*/ 2800350 h 3411915"/>
              <a:gd name="connsiteX44" fmla="*/ 4700588 w 8329613"/>
              <a:gd name="connsiteY44" fmla="*/ 2900362 h 3411915"/>
              <a:gd name="connsiteX45" fmla="*/ 4786313 w 8329613"/>
              <a:gd name="connsiteY45" fmla="*/ 2928937 h 3411915"/>
              <a:gd name="connsiteX46" fmla="*/ 4886325 w 8329613"/>
              <a:gd name="connsiteY46" fmla="*/ 2971800 h 3411915"/>
              <a:gd name="connsiteX47" fmla="*/ 5157788 w 8329613"/>
              <a:gd name="connsiteY47" fmla="*/ 3043237 h 3411915"/>
              <a:gd name="connsiteX48" fmla="*/ 5200650 w 8329613"/>
              <a:gd name="connsiteY48" fmla="*/ 3057525 h 3411915"/>
              <a:gd name="connsiteX49" fmla="*/ 5243513 w 8329613"/>
              <a:gd name="connsiteY49" fmla="*/ 3086100 h 3411915"/>
              <a:gd name="connsiteX50" fmla="*/ 5300663 w 8329613"/>
              <a:gd name="connsiteY50" fmla="*/ 3100387 h 3411915"/>
              <a:gd name="connsiteX51" fmla="*/ 6300788 w 8329613"/>
              <a:gd name="connsiteY51" fmla="*/ 3143250 h 3411915"/>
              <a:gd name="connsiteX52" fmla="*/ 6372225 w 8329613"/>
              <a:gd name="connsiteY52" fmla="*/ 3128962 h 3411915"/>
              <a:gd name="connsiteX53" fmla="*/ 6515100 w 8329613"/>
              <a:gd name="connsiteY53" fmla="*/ 3114675 h 3411915"/>
              <a:gd name="connsiteX54" fmla="*/ 6600825 w 8329613"/>
              <a:gd name="connsiteY54" fmla="*/ 3071812 h 3411915"/>
              <a:gd name="connsiteX55" fmla="*/ 6672263 w 8329613"/>
              <a:gd name="connsiteY55" fmla="*/ 2971800 h 3411915"/>
              <a:gd name="connsiteX56" fmla="*/ 6772275 w 8329613"/>
              <a:gd name="connsiteY56" fmla="*/ 2857500 h 3411915"/>
              <a:gd name="connsiteX57" fmla="*/ 6800850 w 8329613"/>
              <a:gd name="connsiteY57" fmla="*/ 2800350 h 3411915"/>
              <a:gd name="connsiteX58" fmla="*/ 6829425 w 8329613"/>
              <a:gd name="connsiteY58" fmla="*/ 2757487 h 3411915"/>
              <a:gd name="connsiteX59" fmla="*/ 6843713 w 8329613"/>
              <a:gd name="connsiteY59" fmla="*/ 2628900 h 3411915"/>
              <a:gd name="connsiteX60" fmla="*/ 6858000 w 8329613"/>
              <a:gd name="connsiteY60" fmla="*/ 2143125 h 3411915"/>
              <a:gd name="connsiteX61" fmla="*/ 6915150 w 8329613"/>
              <a:gd name="connsiteY61" fmla="*/ 2057400 h 3411915"/>
              <a:gd name="connsiteX62" fmla="*/ 6958013 w 8329613"/>
              <a:gd name="connsiteY62" fmla="*/ 2043112 h 3411915"/>
              <a:gd name="connsiteX63" fmla="*/ 7043738 w 8329613"/>
              <a:gd name="connsiteY63" fmla="*/ 1900237 h 3411915"/>
              <a:gd name="connsiteX64" fmla="*/ 7058025 w 8329613"/>
              <a:gd name="connsiteY64" fmla="*/ 1785937 h 3411915"/>
              <a:gd name="connsiteX65" fmla="*/ 7100888 w 8329613"/>
              <a:gd name="connsiteY65" fmla="*/ 1757362 h 3411915"/>
              <a:gd name="connsiteX66" fmla="*/ 7115175 w 8329613"/>
              <a:gd name="connsiteY66" fmla="*/ 1685925 h 3411915"/>
              <a:gd name="connsiteX67" fmla="*/ 7143750 w 8329613"/>
              <a:gd name="connsiteY67" fmla="*/ 1643062 h 3411915"/>
              <a:gd name="connsiteX68" fmla="*/ 7200900 w 8329613"/>
              <a:gd name="connsiteY68" fmla="*/ 1571625 h 3411915"/>
              <a:gd name="connsiteX69" fmla="*/ 7243763 w 8329613"/>
              <a:gd name="connsiteY69" fmla="*/ 1485900 h 3411915"/>
              <a:gd name="connsiteX70" fmla="*/ 7329488 w 8329613"/>
              <a:gd name="connsiteY70" fmla="*/ 1457325 h 3411915"/>
              <a:gd name="connsiteX71" fmla="*/ 7386638 w 8329613"/>
              <a:gd name="connsiteY71" fmla="*/ 1428750 h 3411915"/>
              <a:gd name="connsiteX72" fmla="*/ 7429500 w 8329613"/>
              <a:gd name="connsiteY72" fmla="*/ 1400175 h 3411915"/>
              <a:gd name="connsiteX73" fmla="*/ 7486650 w 8329613"/>
              <a:gd name="connsiteY73" fmla="*/ 1385887 h 3411915"/>
              <a:gd name="connsiteX74" fmla="*/ 7586663 w 8329613"/>
              <a:gd name="connsiteY74" fmla="*/ 1328737 h 3411915"/>
              <a:gd name="connsiteX75" fmla="*/ 7686675 w 8329613"/>
              <a:gd name="connsiteY75" fmla="*/ 1314450 h 3411915"/>
              <a:gd name="connsiteX76" fmla="*/ 7729538 w 8329613"/>
              <a:gd name="connsiteY76" fmla="*/ 1285875 h 3411915"/>
              <a:gd name="connsiteX77" fmla="*/ 7786688 w 8329613"/>
              <a:gd name="connsiteY77" fmla="*/ 1271587 h 3411915"/>
              <a:gd name="connsiteX78" fmla="*/ 7829550 w 8329613"/>
              <a:gd name="connsiteY78" fmla="*/ 1257300 h 3411915"/>
              <a:gd name="connsiteX79" fmla="*/ 8329613 w 8329613"/>
              <a:gd name="connsiteY79" fmla="*/ 1257300 h 3411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8329613" h="3411915">
                <a:moveTo>
                  <a:pt x="0" y="0"/>
                </a:moveTo>
                <a:cubicBezTo>
                  <a:pt x="419100" y="4762"/>
                  <a:pt x="838382" y="1058"/>
                  <a:pt x="1257300" y="14287"/>
                </a:cubicBezTo>
                <a:cubicBezTo>
                  <a:pt x="1291954" y="15381"/>
                  <a:pt x="1323863" y="33739"/>
                  <a:pt x="1357313" y="42862"/>
                </a:cubicBezTo>
                <a:cubicBezTo>
                  <a:pt x="1390536" y="51923"/>
                  <a:pt x="1425391" y="57751"/>
                  <a:pt x="1457325" y="71437"/>
                </a:cubicBezTo>
                <a:cubicBezTo>
                  <a:pt x="1474766" y="78912"/>
                  <a:pt x="1531874" y="112960"/>
                  <a:pt x="1557338" y="114300"/>
                </a:cubicBezTo>
                <a:cubicBezTo>
                  <a:pt x="1723863" y="123064"/>
                  <a:pt x="1890713" y="123825"/>
                  <a:pt x="2057400" y="128587"/>
                </a:cubicBezTo>
                <a:cubicBezTo>
                  <a:pt x="2191227" y="173197"/>
                  <a:pt x="1993292" y="100118"/>
                  <a:pt x="2143125" y="185737"/>
                </a:cubicBezTo>
                <a:cubicBezTo>
                  <a:pt x="2160174" y="195479"/>
                  <a:pt x="2181225" y="195262"/>
                  <a:pt x="2200275" y="200025"/>
                </a:cubicBezTo>
                <a:cubicBezTo>
                  <a:pt x="2214563" y="209550"/>
                  <a:pt x="2227355" y="221836"/>
                  <a:pt x="2243138" y="228600"/>
                </a:cubicBezTo>
                <a:cubicBezTo>
                  <a:pt x="2261187" y="236335"/>
                  <a:pt x="2285379" y="230108"/>
                  <a:pt x="2300288" y="242887"/>
                </a:cubicBezTo>
                <a:cubicBezTo>
                  <a:pt x="2321372" y="260960"/>
                  <a:pt x="2323514" y="294689"/>
                  <a:pt x="2343150" y="314325"/>
                </a:cubicBezTo>
                <a:cubicBezTo>
                  <a:pt x="2358210" y="329385"/>
                  <a:pt x="2382037" y="331942"/>
                  <a:pt x="2400300" y="342900"/>
                </a:cubicBezTo>
                <a:cubicBezTo>
                  <a:pt x="2429749" y="360569"/>
                  <a:pt x="2453444" y="389190"/>
                  <a:pt x="2486025" y="400050"/>
                </a:cubicBezTo>
                <a:cubicBezTo>
                  <a:pt x="2592784" y="435635"/>
                  <a:pt x="2513979" y="412207"/>
                  <a:pt x="2728913" y="442912"/>
                </a:cubicBezTo>
                <a:cubicBezTo>
                  <a:pt x="2743200" y="452437"/>
                  <a:pt x="2756866" y="462968"/>
                  <a:pt x="2771775" y="471487"/>
                </a:cubicBezTo>
                <a:cubicBezTo>
                  <a:pt x="2790267" y="482054"/>
                  <a:pt x="2812441" y="486575"/>
                  <a:pt x="2828925" y="500062"/>
                </a:cubicBezTo>
                <a:cubicBezTo>
                  <a:pt x="2865414" y="529917"/>
                  <a:pt x="2886769" y="578990"/>
                  <a:pt x="2928938" y="600075"/>
                </a:cubicBezTo>
                <a:cubicBezTo>
                  <a:pt x="2947988" y="609600"/>
                  <a:pt x="2966512" y="620260"/>
                  <a:pt x="2986088" y="628650"/>
                </a:cubicBezTo>
                <a:cubicBezTo>
                  <a:pt x="3014780" y="640946"/>
                  <a:pt x="3057105" y="649976"/>
                  <a:pt x="3086100" y="657225"/>
                </a:cubicBezTo>
                <a:lnTo>
                  <a:pt x="3114675" y="742950"/>
                </a:lnTo>
                <a:cubicBezTo>
                  <a:pt x="3132641" y="796848"/>
                  <a:pt x="3136988" y="822410"/>
                  <a:pt x="3186113" y="871537"/>
                </a:cubicBezTo>
                <a:cubicBezTo>
                  <a:pt x="3200400" y="885825"/>
                  <a:pt x="3211432" y="904375"/>
                  <a:pt x="3228975" y="914400"/>
                </a:cubicBezTo>
                <a:cubicBezTo>
                  <a:pt x="3246524" y="924428"/>
                  <a:pt x="3366640" y="942107"/>
                  <a:pt x="3371850" y="942975"/>
                </a:cubicBezTo>
                <a:cubicBezTo>
                  <a:pt x="3386138" y="952500"/>
                  <a:pt x="3398635" y="965521"/>
                  <a:pt x="3414713" y="971550"/>
                </a:cubicBezTo>
                <a:cubicBezTo>
                  <a:pt x="3437451" y="980077"/>
                  <a:pt x="3465066" y="973789"/>
                  <a:pt x="3486150" y="985837"/>
                </a:cubicBezTo>
                <a:cubicBezTo>
                  <a:pt x="3501059" y="994357"/>
                  <a:pt x="3502583" y="1016558"/>
                  <a:pt x="3514725" y="1028700"/>
                </a:cubicBezTo>
                <a:cubicBezTo>
                  <a:pt x="3526867" y="1040842"/>
                  <a:pt x="3543300" y="1047750"/>
                  <a:pt x="3557588" y="1057275"/>
                </a:cubicBezTo>
                <a:cubicBezTo>
                  <a:pt x="3591398" y="1158708"/>
                  <a:pt x="3552395" y="1083787"/>
                  <a:pt x="3743325" y="1128712"/>
                </a:cubicBezTo>
                <a:cubicBezTo>
                  <a:pt x="3768290" y="1134586"/>
                  <a:pt x="3791477" y="1146539"/>
                  <a:pt x="3814763" y="1157287"/>
                </a:cubicBezTo>
                <a:cubicBezTo>
                  <a:pt x="3853439" y="1175138"/>
                  <a:pt x="3887738" y="1204105"/>
                  <a:pt x="3929063" y="1214437"/>
                </a:cubicBezTo>
                <a:lnTo>
                  <a:pt x="3986213" y="1228725"/>
                </a:lnTo>
                <a:cubicBezTo>
                  <a:pt x="4059587" y="1485532"/>
                  <a:pt x="3960776" y="1215971"/>
                  <a:pt x="4071938" y="1371600"/>
                </a:cubicBezTo>
                <a:cubicBezTo>
                  <a:pt x="4083351" y="1387579"/>
                  <a:pt x="4078490" y="1410701"/>
                  <a:pt x="4086225" y="1428750"/>
                </a:cubicBezTo>
                <a:cubicBezTo>
                  <a:pt x="4092989" y="1444533"/>
                  <a:pt x="4105275" y="1457325"/>
                  <a:pt x="4114800" y="1471612"/>
                </a:cubicBezTo>
                <a:cubicBezTo>
                  <a:pt x="4182416" y="1775885"/>
                  <a:pt x="4114436" y="1439306"/>
                  <a:pt x="4171950" y="2028825"/>
                </a:cubicBezTo>
                <a:cubicBezTo>
                  <a:pt x="4177120" y="2081820"/>
                  <a:pt x="4182804" y="2135776"/>
                  <a:pt x="4200525" y="2185987"/>
                </a:cubicBezTo>
                <a:cubicBezTo>
                  <a:pt x="4211955" y="2218372"/>
                  <a:pt x="4238625" y="2243137"/>
                  <a:pt x="4257675" y="2271712"/>
                </a:cubicBezTo>
                <a:lnTo>
                  <a:pt x="4314825" y="2357437"/>
                </a:lnTo>
                <a:lnTo>
                  <a:pt x="4357688" y="2400300"/>
                </a:lnTo>
                <a:cubicBezTo>
                  <a:pt x="4361647" y="2420096"/>
                  <a:pt x="4372533" y="2489885"/>
                  <a:pt x="4386263" y="2514600"/>
                </a:cubicBezTo>
                <a:cubicBezTo>
                  <a:pt x="4402941" y="2544621"/>
                  <a:pt x="4443413" y="2600325"/>
                  <a:pt x="4443413" y="2600325"/>
                </a:cubicBezTo>
                <a:cubicBezTo>
                  <a:pt x="4469607" y="2678909"/>
                  <a:pt x="4441961" y="2608500"/>
                  <a:pt x="4486275" y="2686050"/>
                </a:cubicBezTo>
                <a:cubicBezTo>
                  <a:pt x="4495157" y="2701593"/>
                  <a:pt x="4525104" y="2771405"/>
                  <a:pt x="4543425" y="2786062"/>
                </a:cubicBezTo>
                <a:cubicBezTo>
                  <a:pt x="4555185" y="2795470"/>
                  <a:pt x="4572000" y="2795587"/>
                  <a:pt x="4586288" y="2800350"/>
                </a:cubicBezTo>
                <a:cubicBezTo>
                  <a:pt x="4619626" y="2850356"/>
                  <a:pt x="4629151" y="2876550"/>
                  <a:pt x="4700588" y="2900362"/>
                </a:cubicBezTo>
                <a:lnTo>
                  <a:pt x="4786313" y="2928937"/>
                </a:lnTo>
                <a:cubicBezTo>
                  <a:pt x="4942323" y="3032945"/>
                  <a:pt x="4701809" y="2879541"/>
                  <a:pt x="4886325" y="2971800"/>
                </a:cubicBezTo>
                <a:cubicBezTo>
                  <a:pt x="5077839" y="3067557"/>
                  <a:pt x="4839950" y="3018789"/>
                  <a:pt x="5157788" y="3043237"/>
                </a:cubicBezTo>
                <a:cubicBezTo>
                  <a:pt x="5172075" y="3048000"/>
                  <a:pt x="5187180" y="3050790"/>
                  <a:pt x="5200650" y="3057525"/>
                </a:cubicBezTo>
                <a:cubicBezTo>
                  <a:pt x="5216009" y="3065204"/>
                  <a:pt x="5227730" y="3079336"/>
                  <a:pt x="5243513" y="3086100"/>
                </a:cubicBezTo>
                <a:cubicBezTo>
                  <a:pt x="5261562" y="3093835"/>
                  <a:pt x="5281613" y="3095625"/>
                  <a:pt x="5300663" y="3100387"/>
                </a:cubicBezTo>
                <a:cubicBezTo>
                  <a:pt x="5534306" y="3411915"/>
                  <a:pt x="5328979" y="3170245"/>
                  <a:pt x="6300788" y="3143250"/>
                </a:cubicBezTo>
                <a:cubicBezTo>
                  <a:pt x="6325063" y="3142576"/>
                  <a:pt x="6348154" y="3132171"/>
                  <a:pt x="6372225" y="3128962"/>
                </a:cubicBezTo>
                <a:cubicBezTo>
                  <a:pt x="6419668" y="3122636"/>
                  <a:pt x="6467475" y="3119437"/>
                  <a:pt x="6515100" y="3114675"/>
                </a:cubicBezTo>
                <a:cubicBezTo>
                  <a:pt x="6538454" y="3106890"/>
                  <a:pt x="6586248" y="3095136"/>
                  <a:pt x="6600825" y="3071812"/>
                </a:cubicBezTo>
                <a:cubicBezTo>
                  <a:pt x="6671008" y="2959518"/>
                  <a:pt x="6582402" y="3001752"/>
                  <a:pt x="6672263" y="2971800"/>
                </a:cubicBezTo>
                <a:cubicBezTo>
                  <a:pt x="6738938" y="2871788"/>
                  <a:pt x="6700838" y="2905125"/>
                  <a:pt x="6772275" y="2857500"/>
                </a:cubicBezTo>
                <a:cubicBezTo>
                  <a:pt x="6781800" y="2838450"/>
                  <a:pt x="6790283" y="2818842"/>
                  <a:pt x="6800850" y="2800350"/>
                </a:cubicBezTo>
                <a:cubicBezTo>
                  <a:pt x="6809369" y="2785441"/>
                  <a:pt x="6825260" y="2774146"/>
                  <a:pt x="6829425" y="2757487"/>
                </a:cubicBezTo>
                <a:cubicBezTo>
                  <a:pt x="6839885" y="2715649"/>
                  <a:pt x="6838950" y="2671762"/>
                  <a:pt x="6843713" y="2628900"/>
                </a:cubicBezTo>
                <a:cubicBezTo>
                  <a:pt x="6848475" y="2466975"/>
                  <a:pt x="6837907" y="2303869"/>
                  <a:pt x="6858000" y="2143125"/>
                </a:cubicBezTo>
                <a:cubicBezTo>
                  <a:pt x="6862260" y="2109047"/>
                  <a:pt x="6882570" y="2068260"/>
                  <a:pt x="6915150" y="2057400"/>
                </a:cubicBezTo>
                <a:lnTo>
                  <a:pt x="6958013" y="2043112"/>
                </a:lnTo>
                <a:cubicBezTo>
                  <a:pt x="7026977" y="1939666"/>
                  <a:pt x="6999804" y="1988104"/>
                  <a:pt x="7043738" y="1900237"/>
                </a:cubicBezTo>
                <a:cubicBezTo>
                  <a:pt x="7048500" y="1862137"/>
                  <a:pt x="7043765" y="1821587"/>
                  <a:pt x="7058025" y="1785937"/>
                </a:cubicBezTo>
                <a:cubicBezTo>
                  <a:pt x="7064402" y="1769994"/>
                  <a:pt x="7092368" y="1772271"/>
                  <a:pt x="7100888" y="1757362"/>
                </a:cubicBezTo>
                <a:cubicBezTo>
                  <a:pt x="7112936" y="1736278"/>
                  <a:pt x="7106648" y="1708663"/>
                  <a:pt x="7115175" y="1685925"/>
                </a:cubicBezTo>
                <a:cubicBezTo>
                  <a:pt x="7121204" y="1669847"/>
                  <a:pt x="7136071" y="1658421"/>
                  <a:pt x="7143750" y="1643062"/>
                </a:cubicBezTo>
                <a:cubicBezTo>
                  <a:pt x="7178256" y="1574052"/>
                  <a:pt x="7128647" y="1619794"/>
                  <a:pt x="7200900" y="1571625"/>
                </a:cubicBezTo>
                <a:cubicBezTo>
                  <a:pt x="7208685" y="1548271"/>
                  <a:pt x="7220439" y="1500477"/>
                  <a:pt x="7243763" y="1485900"/>
                </a:cubicBezTo>
                <a:cubicBezTo>
                  <a:pt x="7269305" y="1469936"/>
                  <a:pt x="7302547" y="1470795"/>
                  <a:pt x="7329488" y="1457325"/>
                </a:cubicBezTo>
                <a:cubicBezTo>
                  <a:pt x="7348538" y="1447800"/>
                  <a:pt x="7368146" y="1439317"/>
                  <a:pt x="7386638" y="1428750"/>
                </a:cubicBezTo>
                <a:cubicBezTo>
                  <a:pt x="7401547" y="1420231"/>
                  <a:pt x="7413717" y="1406939"/>
                  <a:pt x="7429500" y="1400175"/>
                </a:cubicBezTo>
                <a:cubicBezTo>
                  <a:pt x="7447549" y="1392440"/>
                  <a:pt x="7467600" y="1390650"/>
                  <a:pt x="7486650" y="1385887"/>
                </a:cubicBezTo>
                <a:cubicBezTo>
                  <a:pt x="7513507" y="1367982"/>
                  <a:pt x="7555987" y="1337103"/>
                  <a:pt x="7586663" y="1328737"/>
                </a:cubicBezTo>
                <a:cubicBezTo>
                  <a:pt x="7619152" y="1319876"/>
                  <a:pt x="7653338" y="1319212"/>
                  <a:pt x="7686675" y="1314450"/>
                </a:cubicBezTo>
                <a:cubicBezTo>
                  <a:pt x="7700963" y="1304925"/>
                  <a:pt x="7713755" y="1292639"/>
                  <a:pt x="7729538" y="1285875"/>
                </a:cubicBezTo>
                <a:cubicBezTo>
                  <a:pt x="7747587" y="1278140"/>
                  <a:pt x="7767807" y="1276982"/>
                  <a:pt x="7786688" y="1271587"/>
                </a:cubicBezTo>
                <a:cubicBezTo>
                  <a:pt x="7801169" y="1267450"/>
                  <a:pt x="7814495" y="1257696"/>
                  <a:pt x="7829550" y="1257300"/>
                </a:cubicBezTo>
                <a:cubicBezTo>
                  <a:pt x="7996180" y="1252915"/>
                  <a:pt x="8162925" y="1257300"/>
                  <a:pt x="8329613" y="1257300"/>
                </a:cubicBezTo>
              </a:path>
            </a:pathLst>
          </a:custGeom>
          <a:ln w="92075">
            <a:solidFill>
              <a:srgbClr val="996633"/>
            </a:solidFill>
          </a:ln>
          <a:effectLst>
            <a:outerShdw blurRad="50800" dist="50800" dir="5400000" algn="ctr" rotWithShape="0">
              <a:srgbClr val="333300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9" name="TextBox 158"/>
          <p:cNvSpPr txBox="1"/>
          <p:nvPr/>
        </p:nvSpPr>
        <p:spPr>
          <a:xfrm>
            <a:off x="3143240" y="214290"/>
            <a:ext cx="35269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</a:rPr>
              <a:t> 15 дм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</a:t>
            </a:r>
            <a:r>
              <a:rPr lang="ru-RU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глина</a:t>
            </a:r>
            <a:endParaRPr lang="ru-RU" sz="36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14678" y="785794"/>
            <a:ext cx="3717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</a:rPr>
              <a:t> 25 см  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</a:t>
            </a:r>
            <a:r>
              <a:rPr lang="ru-RU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почва</a:t>
            </a:r>
            <a:endParaRPr lang="ru-RU" sz="36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3286116" y="1285860"/>
            <a:ext cx="5606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</a:rPr>
              <a:t>2м 5дм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</a:t>
            </a:r>
            <a:r>
              <a:rPr lang="ru-RU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известняк</a:t>
            </a:r>
            <a:endParaRPr lang="ru-RU" sz="36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3286116" y="1857364"/>
            <a:ext cx="28857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</a:rPr>
              <a:t>4дм</a:t>
            </a:r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</a:t>
            </a:r>
            <a:r>
              <a:rPr lang="ru-RU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песок</a:t>
            </a:r>
            <a:endParaRPr lang="ru-RU" sz="36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 tmFilter="0,0; .5, 1; 1, 1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tmFilter="0,0; .5, 1; 1, 1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 tmFilter="0,0; .5, 1; 1, 1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2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5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1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0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3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6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9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2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5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C -0.00052 0.0051 -0.00034 0.01042 -0.00173 0.01505 C -0.00312 0.01991 -0.00816 0.02778 -0.00816 0.02778 C -0.00903 0.03125 -0.01719 0.06158 -0.01771 0.06227 C -0.02014 0.06551 -0.0243 0.06459 -0.02743 0.06667 C -0.02916 0.06783 -0.03038 0.07061 -0.03229 0.07084 C -0.06389 0.07292 -0.09566 0.07246 -0.12743 0.07315 C -0.1368 0.07709 -0.1467 0.07616 -0.15642 0.0794 C -0.16528 0.09676 -0.15364 0.0757 -0.16458 0.09028 C -0.16788 0.09468 -0.16857 0.10209 -0.17257 0.10533 C -0.18264 0.11366 -0.21701 0.11181 -0.21771 0.11181 C -0.23333 0.12547 -0.22361 0.11991 -0.24844 0.12246 C -0.26354 0.13588 -0.25208 0.12801 -0.26771 0.13334 C -0.271 0.13449 -0.2776 0.1375 -0.2776 0.1375 C -0.28455 0.15162 -0.27587 0.1375 -0.28715 0.14607 C -0.28906 0.14769 -0.2901 0.15093 -0.29201 0.15255 C -0.2934 0.15394 -0.29531 0.15371 -0.29687 0.15487 C -0.30017 0.15741 -0.3033 0.16065 -0.30642 0.16343 C -0.30798 0.16482 -0.30937 0.16667 -0.31128 0.1676 C -0.31458 0.16899 -0.321 0.17199 -0.321 0.17199 C -0.32326 0.17662 -0.32673 0.19121 -0.33073 0.19121 " pathEditMode="relative" ptsTypes="ffffffffffffffffffffA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2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5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8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1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4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7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0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3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6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9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2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5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8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1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4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7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0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3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6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9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2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5"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8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1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191 0.02477 C 0.00208 0.04005 0.00121 0.06852 -0.0099 0.07848 C -0.01181 0.08936 -0.01424 0.10024 -0.02118 0.10649 C -0.03976 0.14283 -0.08663 0.11783 -0.11962 0.11945 C -0.12709 0.12431 -0.13247 0.12871 -0.14045 0.13218 C -0.19688 0.18334 -0.1434 0.13658 -0.33247 0.13658 " pathEditMode="relative" rAng="0" ptsTypes="fffffA">
                                      <p:cBhvr>
                                        <p:cTn id="203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00" y="7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C -0.00816 0.00348 -0.00694 0.01019 -0.00972 0.02153 C -0.01024 0.02408 -0.01284 0.02454 -0.01458 0.0257 C -0.02066 0.03033 -0.025 0.03565 -0.03073 0.04075 C -0.03611 0.07871 -0.03472 0.03195 -0.03715 0.10533 C -0.03611 0.17917 -0.03437 0.25301 -0.03402 0.32686 C -0.03385 0.36621 -0.0342 0.40579 -0.03559 0.44514 C -0.03732 0.49491 -0.11614 0.46852 -0.12274 0.46875 C -0.17621 0.48102 -0.12326 0.47014 -0.23871 0.47732 C -0.24427 0.47778 -0.25486 0.4838 -0.25486 0.4838 C -0.25642 0.48519 -0.25798 0.48704 -0.25972 0.4882 C -0.26284 0.49005 -0.26944 0.49237 -0.26944 0.49237 C -0.27465 0.49723 -0.27239 0.49676 -0.27586 0.49676 " pathEditMode="relative" ptsTypes="ffffffffffffA">
                                      <p:cBhvr>
                                        <p:cTn id="234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C -0.01875 0.00138 -0.03056 -0.00186 -0.04514 0.01064 C -0.05018 0.03148 -0.04202 -0.00093 -0.05 0.02569 C -0.054 0.03888 -0.05504 0.05254 -0.05643 0.06666 C -0.05521 0.1243 -0.05296 0.24907 -0.05 0.31597 C -0.04983 0.31875 -0.04514 0.38726 -0.04341 0.3956 C -0.04184 0.403 -0.03386 0.41504 -0.03386 0.41504 C -0.03125 0.43125 -0.02796 0.44004 -0.01927 0.45162 C -0.0158 0.4706 -0.00695 0.48703 -0.00157 0.50532 C -0.00365 0.52847 -0.00157 0.52338 -0.01771 0.52685 C -0.02205 0.53611 -0.02796 0.54074 -0.03542 0.54398 C -0.0783 0.54259 -0.12205 0.54444 -0.16441 0.53541 C -0.19827 0.53611 -0.23212 0.5375 -0.26598 0.5375 " pathEditMode="relative" ptsTypes="ffffffffffffA">
                                      <p:cBhvr>
                                        <p:cTn id="340" dur="2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7" grpId="0" animBg="1"/>
      <p:bldP spid="28" grpId="0" animBg="1"/>
      <p:bldP spid="30" grpId="0" animBg="1"/>
      <p:bldP spid="31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3" grpId="0" animBg="1"/>
      <p:bldP spid="159" grpId="0"/>
      <p:bldP spid="159" grpId="1"/>
      <p:bldP spid="12" grpId="0"/>
      <p:bldP spid="12" grpId="1"/>
      <p:bldP spid="160" grpId="0"/>
      <p:bldP spid="160" grpId="1"/>
      <p:bldP spid="158" grpId="0"/>
      <p:bldP spid="15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85728"/>
            <a:ext cx="807249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6600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6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8 февраля</a:t>
            </a:r>
          </a:p>
          <a:p>
            <a:pPr algn="ctr"/>
            <a:r>
              <a:rPr lang="ru-RU" sz="6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Классная работа</a:t>
            </a:r>
          </a:p>
          <a:p>
            <a:pPr algn="ctr"/>
            <a:endParaRPr lang="ru-RU" sz="6600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3010014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5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357166"/>
            <a:ext cx="7467600" cy="3357586"/>
          </a:xfrm>
        </p:spPr>
        <p:txBody>
          <a:bodyPr>
            <a:noAutofit/>
          </a:bodyPr>
          <a:lstStyle/>
          <a:p>
            <a:pPr algn="ctr"/>
            <a:r>
              <a:rPr lang="ru-RU" sz="3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Сколько мешков с мусором можно перевезти за один рейс на машине, грузоподъёмностью</a:t>
            </a:r>
            <a:br>
              <a:rPr lang="ru-RU" sz="3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3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5 тонн, если один мешок весит 50 кг?</a:t>
            </a:r>
            <a:endParaRPr lang="ru-RU" sz="36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Рисунок 3" descr="9897033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3714750"/>
            <a:ext cx="5357850" cy="3143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f23953d94fee3ffae97d333bd902fc9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858016" y="5143512"/>
            <a:ext cx="1832385" cy="1928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f23953d94fee3ffae97d333bd902fc9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000760" y="4929174"/>
            <a:ext cx="1832385" cy="1928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f23953d94fee3ffae97d333bd902fc95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429388" y="5143512"/>
            <a:ext cx="1643074" cy="1928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866748" y="509566"/>
            <a:ext cx="7467600" cy="1704988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За один рейс можно перевезти 100 мешков.</a:t>
            </a:r>
            <a:endParaRPr kumimoji="0" lang="ru-RU" sz="40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7.40741E-7 C 0.0007 -0.09931 0.02309 -0.24306 -0.00642 -0.29676 C -0.01041 -0.31366 -0.01666 -0.31921 -0.02309 -0.33125 C -0.03541 -0.35486 -0.04774 -0.36366 -0.06267 -0.36945 C -0.08246 -0.36574 -0.10521 -0.36644 -0.12482 -0.34838 C -0.13003 -0.3382 -0.13038 -0.3287 -0.13385 -0.31366 C -0.13437 -0.30833 -0.13541 -0.29676 -0.13541 -0.2963 " pathEditMode="relative" rAng="0" ptsTypes="ffffff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00" y="-18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32 -0.10787 C 0.02361 -0.11227 0.02674 -0.11644 0.03004 -0.12083 C 0.0316 -0.12292 0.03473 -0.12708 0.03473 -0.12685 C 0.03768 -0.1382 0.03646 -0.1507 0.03959 -0.16157 C 0.04063 -0.16505 0.04427 -0.16528 0.04618 -0.16806 C 0.05539 -0.18148 0.06042 -0.19861 0.07188 -0.20903 C 0.08368 -0.23148 0.06302 -0.19282 0.0816 -0.22407 C 0.08889 -0.23634 0.09427 -0.24931 0.10261 -0.26042 C 0.10643 -0.2794 0.10973 -0.28032 0.11875 -0.29491 C 0.11927 -0.29699 0.11962 -0.29931 0.12032 -0.30139 C 0.12118 -0.3037 0.12275 -0.30556 0.12344 -0.30787 C 0.13004 -0.33009 0.12205 -0.31667 0.13316 -0.33148 C 0.1323 -0.35926 0.13681 -0.37454 0.12674 -0.39375 C 0.12431 -0.40394 0.12066 -0.40718 0.11546 -0.41528 C 0.10782 -0.42708 0.09966 -0.44167 0.08802 -0.44537 C 0.0816 -0.45394 0.07587 -0.45394 0.06702 -0.45625 C 0.04653 -0.45532 -0.02152 -0.47477 -0.04427 -0.43472 C -0.05 -0.41088 -0.04027 -0.4463 -0.05069 -0.42407 C -0.05555 -0.41366 -0.06059 -0.38195 -0.06198 -0.37014 C -0.06319 -0.35949 -0.06527 -0.33796 -0.06527 -0.33773 C -0.06579 -0.32639 -0.06632 -0.31505 -0.06684 -0.30347 C -0.06753 -0.28611 -0.06423 -0.21829 -0.08611 -0.20903 C -0.09027 -0.22384 -0.08611 -0.20741 -0.08941 -0.23681 C -0.08958 -0.23912 -0.09097 -0.24329 -0.09097 -0.24306 " pathEditMode="relative" rAng="0" ptsTypes="fffffffffffffffffffffff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" y="-184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0.19051 C -0.00312 -0.20417 -0.00399 -0.21898 -0.01163 -0.22917 C -0.01493 -0.25116 -0.0184 -0.2669 -0.03264 -0.28079 C -0.03732 -0.30463 -0.03038 -0.2757 -0.03906 -0.29583 C -0.0401 -0.29838 -0.03941 -0.30208 -0.04079 -0.30463 C -0.04236 -0.30741 -0.04531 -0.30833 -0.04722 -0.31088 C -0.04913 -0.31343 -0.05017 -0.31713 -0.05208 -0.31968 C -0.05399 -0.32222 -0.05659 -0.32361 -0.0585 -0.32616 C -0.05989 -0.32801 -0.06024 -0.33079 -0.06163 -0.33241 C -0.06302 -0.3338 -0.06493 -0.33357 -0.06649 -0.33472 C -0.06996 -0.33727 -0.07621 -0.34329 -0.07621 -0.34306 C -0.08107 -0.35602 -0.08802 -0.36551 -0.09878 -0.36898 C -0.10208 -0.37176 -0.10625 -0.37338 -0.1085 -0.37755 C -0.11319 -0.38611 -0.11562 -0.38912 -0.12291 -0.39282 C -0.12517 -0.3956 -0.12691 -0.39907 -0.12951 -0.40139 C -0.1309 -0.40278 -0.13298 -0.40208 -0.13437 -0.40347 C -0.14583 -0.4162 -0.13194 -0.40972 -0.14566 -0.41412 C -0.15208 -0.42616 -0.15208 -0.42292 -0.16163 -0.42708 C -0.17465 -0.45 -0.15816 -0.42361 -0.17291 -0.44005 C -0.18593 -0.45463 -0.16423 -0.43889 -0.18264 -0.4507 C -0.18767 -0.45741 -0.19201 -0.46065 -0.19878 -0.46366 C -0.20694 -0.47454 -0.21163 -0.48403 -0.22291 -0.48958 C -0.22552 -0.50232 -0.22343 -0.50278 -0.23264 -0.5088 C -0.23593 -0.51528 -0.2375 -0.52176 -0.24079 -0.52824 C -0.24305 -0.54352 -0.24618 -0.54491 -0.2552 -0.55394 C -0.25538 -0.55463 -0.25764 -0.56898 -0.26007 -0.56898 C -0.2618 -0.56898 -0.26111 -0.56458 -0.26163 -0.5625 C -0.26371 -0.55463 -0.26284 -0.55718 -0.26649 -0.54977 C -0.27135 -0.47662 -0.26823 -0.53241 -0.26823 -0.38195 " pathEditMode="relative" rAng="0" ptsTypes="ffffffffffffffffffffffffffff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00" y="-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acmb.ru/wp-content/uploads/2012/04/ulicu-imeni-pochetnogo-grazhdanina-goroda-yuriya-shalaeva-otkryli-v-birobidzh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 rot="10800000" flipV="1">
            <a:off x="642910" y="256586"/>
            <a:ext cx="73581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Улица  </a:t>
            </a:r>
            <a:r>
              <a:rPr lang="ru-RU" sz="44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Шалаева</a:t>
            </a:r>
            <a:endParaRPr lang="ru-RU" sz="4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5720" y="857232"/>
            <a:ext cx="22926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4т 275кг   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285720" y="1428736"/>
            <a:ext cx="2000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5т 28кг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285720" y="2000240"/>
            <a:ext cx="2055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5т 980кг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571604" y="857232"/>
            <a:ext cx="4078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+ 1т 725кг = 6т </a:t>
            </a:r>
            <a:endParaRPr lang="ru-RU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857356" y="1428736"/>
            <a:ext cx="27895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+ 972кг = 6т </a:t>
            </a:r>
            <a:endParaRPr lang="ru-RU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071670" y="2000240"/>
            <a:ext cx="2435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+ 20кг = 6т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214546" y="2714620"/>
            <a:ext cx="2055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5т 998кг 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2214546" y="3214686"/>
            <a:ext cx="15840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5т 8кг 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2214546" y="3786190"/>
            <a:ext cx="1819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4т 25кг 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4000496" y="2714620"/>
            <a:ext cx="23182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+ 2кг = 6т 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3643306" y="3214686"/>
            <a:ext cx="26709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+ 992кг = 6т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3857620" y="3786190"/>
            <a:ext cx="32480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+ 1т 975кг = 6т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3428992" y="4572008"/>
            <a:ext cx="2055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4т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788кг 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3428992" y="5143512"/>
            <a:ext cx="2055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2т 980кг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3428992" y="5715016"/>
            <a:ext cx="1819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2т 40кг 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5214942" y="4572008"/>
            <a:ext cx="32480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+ 1т 212кг = 6т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5214942" y="5143512"/>
            <a:ext cx="30123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+ 3т 20кг = 6т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5000628" y="5715016"/>
            <a:ext cx="32480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+ 3т 960кг = 6т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2276872"/>
            <a:ext cx="7704856" cy="21168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8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Физминутка</a:t>
            </a:r>
            <a:endParaRPr lang="ru-RU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d168f31e13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115888"/>
            <a:ext cx="5435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57563"/>
            <a:ext cx="3910013" cy="3910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3068638"/>
            <a:ext cx="3024188" cy="3024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938" y="2565400"/>
            <a:ext cx="2233612" cy="2233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102" name="WordArt 10"/>
          <p:cNvSpPr>
            <a:spLocks noChangeArrowheads="1" noChangeShapeType="1" noTextEdit="1"/>
          </p:cNvSpPr>
          <p:nvPr/>
        </p:nvSpPr>
        <p:spPr bwMode="auto">
          <a:xfrm>
            <a:off x="4643438" y="1341438"/>
            <a:ext cx="38290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Шагаем на месте.</a:t>
            </a:r>
          </a:p>
        </p:txBody>
      </p:sp>
      <p:pic>
        <p:nvPicPr>
          <p:cNvPr id="8" name="Зарядка 1 - Финская Полька обрезан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492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d168f31e13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115888"/>
            <a:ext cx="5435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975" y="2708275"/>
            <a:ext cx="3875088" cy="4471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2636838"/>
            <a:ext cx="2997200" cy="345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5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349500"/>
            <a:ext cx="2370138" cy="273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26" name="WordArt 12"/>
          <p:cNvSpPr>
            <a:spLocks noChangeArrowheads="1" noChangeShapeType="1" noTextEdit="1"/>
          </p:cNvSpPr>
          <p:nvPr/>
        </p:nvSpPr>
        <p:spPr bwMode="auto">
          <a:xfrm>
            <a:off x="5003800" y="1196975"/>
            <a:ext cx="3344863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Прыгаем.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168f31e13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115888"/>
            <a:ext cx="5435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81375"/>
            <a:ext cx="3476625" cy="3476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2781300"/>
            <a:ext cx="3024187" cy="3024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9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3381375"/>
            <a:ext cx="3476625" cy="3476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150" name="WordArt 9"/>
          <p:cNvSpPr>
            <a:spLocks noChangeArrowheads="1" noChangeShapeType="1" noTextEdit="1"/>
          </p:cNvSpPr>
          <p:nvPr/>
        </p:nvSpPr>
        <p:spPr bwMode="auto">
          <a:xfrm>
            <a:off x="4787900" y="1196975"/>
            <a:ext cx="35798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Покачиваемся.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168f31e13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0"/>
            <a:ext cx="5435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5" descr="dis10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75" y="2852738"/>
            <a:ext cx="18002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6" descr="dis10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2420938"/>
            <a:ext cx="33004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WordArt 8"/>
          <p:cNvSpPr>
            <a:spLocks noChangeArrowheads="1" noChangeShapeType="1" noTextEdit="1"/>
          </p:cNvSpPr>
          <p:nvPr/>
        </p:nvSpPr>
        <p:spPr bwMode="auto">
          <a:xfrm>
            <a:off x="4500563" y="1125538"/>
            <a:ext cx="4113212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Хлопаем над головой.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Photo 01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365625"/>
            <a:ext cx="3024188" cy="226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7" descr="Photo 01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4076700"/>
            <a:ext cx="2447925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8" descr="Photo 01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3500438"/>
            <a:ext cx="1727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0" descr="d168f31e13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0"/>
            <a:ext cx="5435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WordArt 11"/>
          <p:cNvSpPr>
            <a:spLocks noChangeArrowheads="1" noChangeShapeType="1" noTextEdit="1"/>
          </p:cNvSpPr>
          <p:nvPr/>
        </p:nvSpPr>
        <p:spPr bwMode="auto">
          <a:xfrm>
            <a:off x="5003800" y="981075"/>
            <a:ext cx="3227388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Кружимся.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поворотpeopls12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3716338"/>
            <a:ext cx="2557462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поворотpeopls12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3357563"/>
            <a:ext cx="15557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поворотpeopls12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3644900"/>
            <a:ext cx="2557462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8" descr="d168f31e13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0"/>
            <a:ext cx="5435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9"/>
          <p:cNvSpPr>
            <a:spLocks noChangeArrowheads="1" noChangeShapeType="1" noTextEdit="1"/>
          </p:cNvSpPr>
          <p:nvPr/>
        </p:nvSpPr>
        <p:spPr bwMode="auto">
          <a:xfrm>
            <a:off x="4427538" y="1196975"/>
            <a:ext cx="41148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Повороты головой.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4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4221163"/>
            <a:ext cx="2160588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5" descr="4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672013"/>
            <a:ext cx="2665412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7" descr="4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3357563"/>
            <a:ext cx="18002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4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5086350"/>
            <a:ext cx="2160588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9" descr="d168f31e13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0"/>
            <a:ext cx="5435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WordArt 10"/>
          <p:cNvSpPr>
            <a:spLocks noChangeArrowheads="1" noChangeShapeType="1" noTextEdit="1"/>
          </p:cNvSpPr>
          <p:nvPr/>
        </p:nvSpPr>
        <p:spPr bwMode="auto">
          <a:xfrm>
            <a:off x="4932363" y="1052513"/>
            <a:ext cx="3475037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Танцуем.</a:t>
            </a:r>
          </a:p>
        </p:txBody>
      </p:sp>
      <p:pic>
        <p:nvPicPr>
          <p:cNvPr id="10248" name="Picture 11" descr="18d4fe4e432762959454b5637960f7e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5157788"/>
            <a:ext cx="1293812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548680"/>
            <a:ext cx="6176947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8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Молодцы!!!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unlib.ru/cimg/2014/102418/43176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rosnefttop.worksme.ru/image/aHR0cHM6Ly9zdC5mbC5ydS91c2Vycy9QaG90b21ldHJpYy91cGxvYWQvZl80ZGQ5ZTU5YWIxZjcyLmpwZw==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1472" y="5214950"/>
            <a:ext cx="7143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rgbClr val="66FFCC"/>
                </a:solidFill>
                <a:latin typeface="Arial" pitchFamily="34" charset="0"/>
                <a:cs typeface="Arial" pitchFamily="34" charset="0"/>
              </a:rPr>
              <a:t>Стр. 36 №125</a:t>
            </a:r>
            <a:endParaRPr lang="ru-RU" sz="6000" dirty="0">
              <a:solidFill>
                <a:srgbClr val="66FFCC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285728"/>
            <a:ext cx="3900486" cy="1143000"/>
          </a:xfrm>
        </p:spPr>
        <p:txBody>
          <a:bodyPr>
            <a:normAutofit fontScale="90000"/>
          </a:bodyPr>
          <a:lstStyle/>
          <a:p>
            <a:r>
              <a:rPr lang="ru-RU" sz="2800" i="1" dirty="0" smtClean="0"/>
              <a:t>1 ряд: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12м 8дм + 17м 2дм </a:t>
            </a:r>
            <a:endParaRPr lang="ru-RU" b="1" cap="none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Содержимое 3" descr="P3270058.JPG"/>
          <p:cNvPicPr>
            <a:picLocks noGrp="1" noChangeAspect="1"/>
          </p:cNvPicPr>
          <p:nvPr>
            <p:ph sz="quarter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85720" y="4000504"/>
            <a:ext cx="3524274" cy="26432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643042" y="1571612"/>
            <a:ext cx="3929090" cy="1143000"/>
          </a:xfrm>
          <a:prstGeom prst="rect">
            <a:avLst/>
          </a:prstGeom>
        </p:spPr>
        <p:txBody>
          <a:bodyPr vert="horz" anchor="b">
            <a:normAutofit fontScale="92500"/>
          </a:bodyPr>
          <a:lstStyle/>
          <a:p>
            <a:pPr>
              <a:spcBef>
                <a:spcPct val="0"/>
              </a:spcBef>
            </a:pPr>
            <a:r>
              <a:rPr kumimoji="0" lang="ru-RU" sz="2800" b="0" i="1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ряд:</a:t>
            </a:r>
            <a: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ru-RU" sz="3000" cap="small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34м 5дм + 25м 5дм </a:t>
            </a:r>
            <a:endParaRPr kumimoji="0" lang="ru-RU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643042" y="2786058"/>
            <a:ext cx="4286280" cy="1143000"/>
          </a:xfrm>
          <a:prstGeom prst="rect">
            <a:avLst/>
          </a:prstGeom>
        </p:spPr>
        <p:txBody>
          <a:bodyPr vert="horz" anchor="b">
            <a:normAutofit fontScale="77500" lnSpcReduction="20000"/>
          </a:bodyPr>
          <a:lstStyle/>
          <a:p>
            <a:pPr>
              <a:spcBef>
                <a:spcPct val="0"/>
              </a:spcBef>
            </a:pPr>
            <a:r>
              <a:rPr kumimoji="0" lang="ru-RU" sz="3600" b="0" i="1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 ряд:</a:t>
            </a:r>
            <a: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ru-RU" sz="4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 48м 6дм + 51м 4дм</a:t>
            </a:r>
            <a:endParaRPr kumimoji="0" lang="ru-RU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5429256" y="428604"/>
            <a:ext cx="1857388" cy="1000124"/>
          </a:xfrm>
          <a:prstGeom prst="rect">
            <a:avLst/>
          </a:prstGeom>
        </p:spPr>
        <p:txBody>
          <a:bodyPr vert="horz" anchor="b"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ru-RU" sz="3000" cap="small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= 30м</a:t>
            </a:r>
            <a:endParaRPr kumimoji="0" lang="ru-RU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429256" y="1714488"/>
            <a:ext cx="1857388" cy="1000124"/>
          </a:xfrm>
          <a:prstGeom prst="rect">
            <a:avLst/>
          </a:prstGeom>
        </p:spPr>
        <p:txBody>
          <a:bodyPr vert="horz" anchor="b"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ru-RU" sz="3000" cap="small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= 60м</a:t>
            </a:r>
            <a:endParaRPr kumimoji="0" lang="ru-RU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643570" y="2928934"/>
            <a:ext cx="1857388" cy="1000124"/>
          </a:xfrm>
          <a:prstGeom prst="rect">
            <a:avLst/>
          </a:prstGeom>
        </p:spPr>
        <p:txBody>
          <a:bodyPr vert="horz" anchor="b"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ru-RU" sz="3000" cap="small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= 100м</a:t>
            </a:r>
            <a:endParaRPr kumimoji="0" lang="ru-RU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Рисунок 13" descr="P9260006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286248" y="4143379"/>
            <a:ext cx="3828237" cy="23160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11" grpId="0"/>
      <p:bldP spid="12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999387738.gif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755058">
            <a:off x="500034" y="214290"/>
            <a:ext cx="3390905" cy="2775474"/>
          </a:xfrm>
          <a:prstGeom prst="rect">
            <a:avLst/>
          </a:prstGeom>
        </p:spPr>
      </p:pic>
      <p:pic>
        <p:nvPicPr>
          <p:cNvPr id="6146" name="Picture 2" descr="http://img-fotki.yandex.ru/get/6416/44172029.11e/0_7a617_e8ffb712_X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2"/>
            <a:ext cx="4500562" cy="3500438"/>
          </a:xfrm>
          <a:prstGeom prst="rect">
            <a:avLst/>
          </a:prstGeom>
          <a:noFill/>
        </p:spPr>
      </p:pic>
      <p:pic>
        <p:nvPicPr>
          <p:cNvPr id="6148" name="Picture 4" descr="http://toform.ru/upload/iblock/995/birobidzh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0"/>
            <a:ext cx="4643438" cy="3286124"/>
          </a:xfrm>
          <a:prstGeom prst="rect">
            <a:avLst/>
          </a:prstGeom>
          <a:noFill/>
        </p:spPr>
      </p:pic>
      <p:pic>
        <p:nvPicPr>
          <p:cNvPr id="6150" name="Picture 6" descr="http://megaconstrucciones.net/images/ferrocarriles/foto/transiberiano-3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3286124"/>
            <a:ext cx="4643438" cy="3571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4857760"/>
            <a:ext cx="7467600" cy="1357322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  <a:latin typeface="Comic Sans MS" pitchFamily="66" charset="0"/>
              </a:rPr>
              <a:t>Измерить свою комнату и найти её площадь.</a:t>
            </a:r>
            <a:endParaRPr lang="ru-RU" sz="3200" b="1" dirty="0">
              <a:ln/>
              <a:solidFill>
                <a:schemeClr val="accent3"/>
              </a:solidFill>
              <a:latin typeface="Comic Sans MS" pitchFamily="66" charset="0"/>
            </a:endParaRPr>
          </a:p>
        </p:txBody>
      </p:sp>
      <p:pic>
        <p:nvPicPr>
          <p:cNvPr id="8" name="Рисунок 7" descr="s_pervim_sentibri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285728"/>
            <a:ext cx="4714908" cy="4145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 useBgFill="1"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3286124"/>
            <a:ext cx="4714908" cy="114300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4000" b="1" cap="none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Домашнее задание:</a:t>
            </a:r>
            <a:endParaRPr lang="ru-RU" sz="4000" b="1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 useBgFill="1">
        <p:nvSpPr>
          <p:cNvPr id="9" name="Облако 8"/>
          <p:cNvSpPr/>
          <p:nvPr/>
        </p:nvSpPr>
        <p:spPr>
          <a:xfrm>
            <a:off x="5357818" y="0"/>
            <a:ext cx="1771656" cy="121442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p79_homejum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142828"/>
            <a:ext cx="1000132" cy="1000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1">
                <a:lumMod val="20000"/>
                <a:lumOff val="80000"/>
              </a:schemeClr>
            </a:gs>
            <a:gs pos="0">
              <a:srgbClr val="FF3399"/>
            </a:gs>
            <a:gs pos="0">
              <a:srgbClr val="FF3399"/>
            </a:gs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9387738.gif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578135">
            <a:off x="5267259" y="247510"/>
            <a:ext cx="3176591" cy="2600057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7467600" cy="458800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Было интересно …</a:t>
            </a:r>
          </a:p>
          <a:p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Я понял(а),  что …</a:t>
            </a:r>
          </a:p>
          <a:p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Меня удивило …</a:t>
            </a:r>
          </a:p>
          <a:p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Сегодня я узнал(а) …</a:t>
            </a:r>
          </a:p>
          <a:p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Мне захотелось…</a:t>
            </a:r>
            <a:r>
              <a:rPr lang="ru-RU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 </a:t>
            </a:r>
            <a:endParaRPr lang="ru-RU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звоночки"/>
          <p:cNvPicPr>
            <a:picLocks noGrp="1" noChangeAspect="1" noChangeArrowheads="1" noCro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071678"/>
            <a:ext cx="4357718" cy="315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/>
          </p:cNvSpPr>
          <p:nvPr/>
        </p:nvSpPr>
        <p:spPr bwMode="auto">
          <a:xfrm>
            <a:off x="1752600" y="381000"/>
            <a:ext cx="578643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 eaLnBrk="0" hangingPunct="0"/>
            <a:r>
              <a:rPr lang="ru-RU" sz="6200" dirty="0">
                <a:solidFill>
                  <a:srgbClr val="57231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Молодцы!</a:t>
            </a:r>
          </a:p>
        </p:txBody>
      </p:sp>
      <p:pic>
        <p:nvPicPr>
          <p:cNvPr id="6" name="Прямоугольник 4"/>
          <p:cNvPicPr>
            <a:picLocks noChangeArrowheads="1"/>
          </p:cNvPicPr>
          <p:nvPr/>
        </p:nvPicPr>
        <p:blipFill>
          <a:blip r:embed="rId3" cstate="print">
            <a:lum bright="-4000"/>
          </a:blip>
          <a:srcRect/>
          <a:stretch>
            <a:fillRect/>
          </a:stretch>
        </p:blipFill>
        <p:spPr bwMode="auto">
          <a:xfrm>
            <a:off x="228600" y="5334000"/>
            <a:ext cx="8710613" cy="1103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1710</TotalTime>
  <Words>308</Words>
  <Application>Microsoft Office PowerPoint</Application>
  <PresentationFormat>Экран (4:3)</PresentationFormat>
  <Paragraphs>88</Paragraphs>
  <Slides>30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Эркер</vt:lpstr>
      <vt:lpstr>    Урок математики.  4 класс УМК «Гармония»</vt:lpstr>
      <vt:lpstr>Слайд 2</vt:lpstr>
      <vt:lpstr>Малая Родина  </vt:lpstr>
      <vt:lpstr>Тема:   «Решение задач с различными величинами»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Сколько мешков с мусором можно перевезти за один рейс на машине, грузоподъёмностью  5 тонн, если один мешок весит 50 кг?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1 ряд:  12м 8дм + 17м 2дм </vt:lpstr>
      <vt:lpstr>Слайд 27</vt:lpstr>
      <vt:lpstr>Домашнее задание:</vt:lpstr>
      <vt:lpstr>Слайд 29</vt:lpstr>
      <vt:lpstr>Слайд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математики.  4 класс УМК «Гармония»</dc:title>
  <dc:creator>Пользователь</dc:creator>
  <cp:lastModifiedBy>АНДРЕЙ</cp:lastModifiedBy>
  <cp:revision>154</cp:revision>
  <dcterms:created xsi:type="dcterms:W3CDTF">2012-02-14T18:44:04Z</dcterms:created>
  <dcterms:modified xsi:type="dcterms:W3CDTF">2016-02-03T05:07:28Z</dcterms:modified>
</cp:coreProperties>
</file>