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0" r:id="rId2"/>
    <p:sldId id="256" r:id="rId3"/>
    <p:sldId id="257" r:id="rId4"/>
    <p:sldId id="258" r:id="rId5"/>
    <p:sldId id="259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F6A4C-A7CA-4128-A23C-605E041F2239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39F94-1D91-45F1-84D8-A5DC5851B6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315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B%D0%B5%D0%BD%D0%B8%D0%BD%D1%81%D0%BA%D0%B8%D0%B9_%D1%80%D0%B0%D0%B9%D0%BE%D0%BD_(%D0%95%D0%B2%D1%80%D0%B5%D0%B9%D1%81%D0%BA%D0%B0%D1%8F_%D0%B0%D0%B2%D1%82%D0%BE%D0%BD%D0%BE%D0%BC%D0%BD%D0%B0%D1%8F_%D0%BE%D0%B1%D0%BB%D0%B0%D1%81%D1%82%D1%8C)" TargetMode="External"/><Relationship Id="rId2" Type="http://schemas.openxmlformats.org/officeDocument/2006/relationships/hyperlink" Target="https://ru.wikipedia.org/wiki/%D0%91%D0%B8%D1%80%D0%BE%D0%B1%D0%B8%D0%B4%D0%B6%D0%B0%D0%BD%D1%81%D0%BA%D0%B8%D0%B9_%D1%80%D0%B0%D0%B9%D0%BE%D0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0%BC%D0%B8%D0%B4%D0%BE%D0%B2%D0%B8%D1%87%D1%81%D0%BA%D0%B8%D0%B9_%D1%80%D0%B0%D0%B9%D0%BE%D0%BD" TargetMode="External"/><Relationship Id="rId5" Type="http://schemas.openxmlformats.org/officeDocument/2006/relationships/hyperlink" Target="https://ru.wikipedia.org/wiki/%D0%9E%D0%BA%D1%82%D1%8F%D0%B1%D1%80%D1%8C%D1%81%D0%BA%D0%B8%D0%B9_%D1%80%D0%B0%D0%B9%D0%BE%D0%BD_(%D0%95%D0%B2%D1%80%D0%B5%D0%B9%D1%81%D0%BA%D0%B0%D1%8F_%D0%B0%D0%B2%D1%82%D0%BE%D0%BD%D0%BE%D0%BC%D0%BD%D0%B0%D1%8F_%D0%BE%D0%B1%D0%BB%D0%B0%D1%81%D1%82%D1%8C)" TargetMode="External"/><Relationship Id="rId4" Type="http://schemas.openxmlformats.org/officeDocument/2006/relationships/hyperlink" Target="https://ru.wikipedia.org/wiki/%D0%9E%D0%B1%D0%BB%D1%83%D1%87%D0%B5%D0%BD%D1%81%D0%BA%D0%B8%D0%B9_%D1%80%D0%B0%D0%B9%D0%BE%D0%B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3888432" cy="6120680"/>
          </a:xfrm>
        </p:spPr>
        <p:txBody>
          <a:bodyPr>
            <a:normAutofit/>
          </a:bodyPr>
          <a:lstStyle/>
          <a:p>
            <a:pPr algn="r"/>
            <a:r>
              <a:rPr lang="ru-RU" b="1" dirty="0"/>
              <a:t>Если я знаю, что знаю мало, я добьюсь того, чтобы знать больше</a:t>
            </a:r>
            <a:r>
              <a:rPr lang="ru-RU" b="1" dirty="0" smtClean="0"/>
              <a:t>.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b="1" dirty="0" smtClean="0"/>
              <a:t>В. И. Ленин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1026" name="Picture 2" descr="https://i.pinimg.com/736x/a9/87/62/a987628fea608fa7ead545f3bd1189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16783"/>
            <a:ext cx="3268894" cy="477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64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88640"/>
            <a:ext cx="3384376" cy="5904656"/>
          </a:xfrm>
        </p:spPr>
        <p:txBody>
          <a:bodyPr/>
          <a:lstStyle/>
          <a:p>
            <a:pPr marL="0" indent="0"/>
            <a:r>
              <a:rPr lang="ru-RU" b="1" dirty="0"/>
              <a:t>56000+12000 </a:t>
            </a:r>
            <a:br>
              <a:rPr lang="ru-RU" b="1" dirty="0"/>
            </a:br>
            <a:r>
              <a:rPr lang="ru-RU" b="1" dirty="0"/>
              <a:t>45470-470</a:t>
            </a:r>
            <a:br>
              <a:rPr lang="ru-RU" b="1" dirty="0"/>
            </a:br>
            <a:r>
              <a:rPr lang="ru-RU" b="1" dirty="0"/>
              <a:t>57000-27000</a:t>
            </a:r>
            <a:br>
              <a:rPr lang="ru-RU" b="1" dirty="0"/>
            </a:br>
            <a:r>
              <a:rPr lang="ru-RU" b="1" dirty="0"/>
              <a:t>30300+7200</a:t>
            </a:r>
            <a:br>
              <a:rPr lang="ru-RU" b="1" dirty="0"/>
            </a:br>
            <a:r>
              <a:rPr lang="ru-RU" b="1" dirty="0"/>
              <a:t>49672-4572</a:t>
            </a:r>
            <a:br>
              <a:rPr lang="ru-RU" b="1" dirty="0"/>
            </a:br>
            <a:r>
              <a:rPr lang="ru-RU" b="1" dirty="0"/>
              <a:t>52956-1956</a:t>
            </a:r>
            <a:br>
              <a:rPr lang="ru-RU" b="1" dirty="0"/>
            </a:br>
            <a:r>
              <a:rPr lang="ru-RU" b="1" dirty="0"/>
              <a:t>17999+2001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404664"/>
            <a:ext cx="4280520" cy="525658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68 000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45 000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30 000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37 500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45 100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51 000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20 000</a:t>
            </a:r>
            <a:endParaRPr lang="ru-RU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206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3254180"/>
              </p:ext>
            </p:extLst>
          </p:nvPr>
        </p:nvGraphicFramePr>
        <p:xfrm>
          <a:off x="277762" y="1052736"/>
          <a:ext cx="8712970" cy="208585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44710"/>
                <a:gridCol w="1244710"/>
                <a:gridCol w="1244710"/>
                <a:gridCol w="1244710"/>
                <a:gridCol w="1244710"/>
                <a:gridCol w="1244710"/>
                <a:gridCol w="1244710"/>
              </a:tblGrid>
              <a:tr h="988574"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20 000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30 000 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37 500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45 000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45 100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51 000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000" dirty="0" smtClean="0"/>
                        <a:t>68 000</a:t>
                      </a:r>
                      <a:endParaRPr lang="ru-RU" sz="3000" dirty="0"/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833723">
                <a:tc>
                  <a:txBody>
                    <a:bodyPr/>
                    <a:lstStyle/>
                    <a:p>
                      <a:pPr algn="ctr"/>
                      <a:r>
                        <a:rPr lang="ru-RU" sz="6600" b="1" smtClean="0"/>
                        <a:t>Т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b="1" dirty="0" smtClean="0"/>
                        <a:t>А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b="1" dirty="0" smtClean="0"/>
                        <a:t>Б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b="1" dirty="0" smtClean="0"/>
                        <a:t>Л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b="1" dirty="0" smtClean="0"/>
                        <a:t>И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b="1" dirty="0" smtClean="0"/>
                        <a:t>Ц</a:t>
                      </a:r>
                      <a:endParaRPr lang="ru-RU" sz="6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600" b="1" dirty="0" smtClean="0"/>
                        <a:t>Ы</a:t>
                      </a:r>
                      <a:endParaRPr lang="ru-RU" sz="6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95536" y="2132856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115442" y="216540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16419" y="216540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588224" y="216540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884368" y="2153703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619672" y="2132856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906035" y="216540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395536" y="3645024"/>
            <a:ext cx="8229600" cy="259228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Таблица - это 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упорядоченный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набор данных, состоящий из строк и столбцов (табличных данных).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592052" y="1147285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899397" y="1147285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080255" y="108526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380284" y="1052736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588224" y="108526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7884368" y="1052736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95536" y="1153782"/>
            <a:ext cx="10441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97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Площадь районов Еврейской автономной области.</a:t>
            </a:r>
          </a:p>
          <a:p>
            <a:pPr marL="0" indent="0" algn="ctr">
              <a:buNone/>
            </a:pPr>
            <a:endParaRPr lang="ru-RU" b="1" u="sng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85818"/>
              </p:ext>
            </p:extLst>
          </p:nvPr>
        </p:nvGraphicFramePr>
        <p:xfrm>
          <a:off x="539552" y="1268760"/>
          <a:ext cx="7848872" cy="515431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924436"/>
                <a:gridCol w="3924436"/>
              </a:tblGrid>
              <a:tr h="734711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Название района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Площадь</a:t>
                      </a:r>
                      <a:endParaRPr lang="ru-RU" sz="3600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ru-RU" sz="3200" b="1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Биробиджанский район</a:t>
                      </a:r>
                      <a:endParaRPr lang="ru-RU" sz="3200" b="1" i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4400" b="1" dirty="0" smtClean="0"/>
                        <a:t>4 443 </a:t>
                      </a:r>
                      <a:r>
                        <a:rPr lang="ru-RU" sz="48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км</a:t>
                      </a:r>
                      <a:r>
                        <a:rPr lang="ru-RU" sz="4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²</a:t>
                      </a:r>
                      <a:endParaRPr lang="ru-RU" sz="96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ru-RU" sz="3200" b="1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Ленинский район</a:t>
                      </a:r>
                      <a:endParaRPr lang="ru-RU" sz="3200" b="1" i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/>
                        <a:t>6 068 </a:t>
                      </a:r>
                      <a:r>
                        <a:rPr lang="ru-RU" sz="4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км</a:t>
                      </a:r>
                      <a:r>
                        <a:rPr lang="ru-RU" sz="4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²</a:t>
                      </a:r>
                      <a:endParaRPr lang="ru-RU" sz="8800" b="1" dirty="0" smtClean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ru-RU" sz="3200" b="1" i="0" u="none" kern="120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Облученский</a:t>
                      </a:r>
                      <a:r>
                        <a:rPr lang="ru-RU" sz="3200" b="1" i="0" u="none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 район</a:t>
                      </a:r>
                      <a:endParaRPr lang="ru-RU" sz="3200" b="1" i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/>
                        <a:t>13 300 </a:t>
                      </a:r>
                      <a:r>
                        <a:rPr lang="ru-RU" sz="4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км</a:t>
                      </a:r>
                      <a:r>
                        <a:rPr lang="ru-RU" sz="4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²</a:t>
                      </a:r>
                      <a:endParaRPr lang="ru-RU" sz="8800" b="1" dirty="0" smtClean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ru-RU" sz="3200" b="1" i="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hlinkClick r:id="rId5"/>
                        </a:rPr>
                        <a:t>Октябрьский </a:t>
                      </a:r>
                      <a:r>
                        <a:rPr lang="ru-RU" sz="3200" b="1" i="0" u="non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hlinkClick r:id="rId5"/>
                        </a:rPr>
                        <a:t>район</a:t>
                      </a:r>
                      <a:endParaRPr lang="ru-RU" sz="3200" b="1" i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/>
                        <a:t>6 400 </a:t>
                      </a:r>
                      <a:r>
                        <a:rPr lang="ru-RU" sz="4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км</a:t>
                      </a:r>
                      <a:r>
                        <a:rPr lang="ru-RU" sz="4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²</a:t>
                      </a:r>
                      <a:endParaRPr lang="ru-RU" sz="8800" b="1" dirty="0" smtClean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ru-RU" sz="3200" b="1" i="0" u="none" strike="noStrike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hlinkClick r:id="rId6" tooltip="Смидовичский район"/>
                        </a:rPr>
                        <a:t>Смидовичский</a:t>
                      </a:r>
                      <a:r>
                        <a:rPr lang="ru-RU" sz="32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hlinkClick r:id="rId6" tooltip="Смидовичский район"/>
                        </a:rPr>
                        <a:t> </a:t>
                      </a:r>
                      <a:r>
                        <a:rPr lang="ru-RU" sz="3200" b="1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hlinkClick r:id="rId6" tooltip="Смидовичский район"/>
                        </a:rPr>
                        <a:t>район</a:t>
                      </a:r>
                      <a:endParaRPr lang="ru-RU" sz="3200" b="1" i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400" b="1" dirty="0" smtClean="0"/>
                        <a:t>5 900 </a:t>
                      </a:r>
                      <a:r>
                        <a:rPr lang="ru-RU" sz="4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км</a:t>
                      </a:r>
                      <a:r>
                        <a:rPr lang="ru-RU" sz="4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²</a:t>
                      </a:r>
                      <a:endParaRPr lang="ru-RU" sz="8800" b="1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308304" y="2076411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08304" y="5445224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08304" y="2978972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08303" y="4524803"/>
            <a:ext cx="542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13900" y="3717032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953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6930983"/>
              </p:ext>
            </p:extLst>
          </p:nvPr>
        </p:nvGraphicFramePr>
        <p:xfrm>
          <a:off x="323528" y="1628800"/>
          <a:ext cx="8424936" cy="32201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8312"/>
                <a:gridCol w="1584176"/>
                <a:gridCol w="2016224"/>
                <a:gridCol w="2016224"/>
              </a:tblGrid>
              <a:tr h="1728192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Число тетрадей</a:t>
                      </a:r>
                      <a:endParaRPr lang="ru-RU" sz="4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42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13 шт.</a:t>
                      </a:r>
                      <a:endParaRPr lang="ru-RU" sz="4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42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25 шт.</a:t>
                      </a:r>
                      <a:endParaRPr lang="ru-RU" sz="42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4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491916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Стоимость</a:t>
                      </a:r>
                      <a:endParaRPr lang="ru-RU" sz="4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4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2000 р.</a:t>
                      </a:r>
                      <a:endParaRPr lang="ru-RU" sz="4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7760</a:t>
                      </a:r>
                      <a:r>
                        <a:rPr lang="ru-RU" sz="4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ru-RU" sz="4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р.</a:t>
                      </a:r>
                      <a:endParaRPr lang="ru-RU" sz="4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54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1143000" indent="-1143000">
              <a:buAutoNum type="arabicParenR"/>
            </a:pPr>
            <a:r>
              <a:rPr lang="ru-RU" sz="6000" dirty="0" smtClean="0"/>
              <a:t>74 + 96 = 170 (км) – </a:t>
            </a:r>
            <a:r>
              <a:rPr lang="ru-RU" sz="5400" dirty="0" smtClean="0"/>
              <a:t>общая скорость;</a:t>
            </a:r>
          </a:p>
          <a:p>
            <a:pPr marL="1143000" indent="-1143000">
              <a:buAutoNum type="arabicParenR"/>
            </a:pPr>
            <a:r>
              <a:rPr lang="en-US" sz="5400" dirty="0" smtClean="0"/>
              <a:t>170 * 6 = 1020 (</a:t>
            </a:r>
            <a:r>
              <a:rPr lang="ru-RU" sz="5400" dirty="0" smtClean="0"/>
              <a:t>км)</a:t>
            </a:r>
          </a:p>
          <a:p>
            <a:pPr marL="0" indent="0">
              <a:buNone/>
            </a:pPr>
            <a:r>
              <a:rPr lang="ru-RU" sz="5400" dirty="0" smtClean="0"/>
              <a:t>Ответ: 1020 км между городами.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413943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ru-RU" sz="4800" dirty="0" smtClean="0"/>
              <a:t>74 * 6 = 444 (км) – проехал пассажирский поезд;</a:t>
            </a:r>
          </a:p>
          <a:p>
            <a:pPr marL="514350" indent="-514350">
              <a:buAutoNum type="arabicParenR"/>
            </a:pPr>
            <a:r>
              <a:rPr lang="ru-RU" sz="4800" dirty="0" smtClean="0"/>
              <a:t>96 * 6 = 576 (км) – проехал скорый поезд;</a:t>
            </a:r>
          </a:p>
          <a:p>
            <a:pPr marL="514350" indent="-514350">
              <a:buAutoNum type="arabicParenR"/>
            </a:pPr>
            <a:r>
              <a:rPr lang="ru-RU" sz="4800" dirty="0" smtClean="0"/>
              <a:t>444 + 576 = 1 020 (км)</a:t>
            </a:r>
          </a:p>
          <a:p>
            <a:pPr marL="0" indent="0">
              <a:buNone/>
            </a:pPr>
            <a:r>
              <a:rPr lang="ru-RU" sz="4800" dirty="0" smtClean="0"/>
              <a:t>Ответ: 1 020 км между городами.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51250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3888432" cy="6120680"/>
          </a:xfrm>
        </p:spPr>
        <p:txBody>
          <a:bodyPr>
            <a:normAutofit/>
          </a:bodyPr>
          <a:lstStyle/>
          <a:p>
            <a:pPr algn="r"/>
            <a:r>
              <a:rPr lang="ru-RU" b="1" dirty="0"/>
              <a:t>Если я знаю, что знаю мало, я добьюсь того, чтобы знать больше</a:t>
            </a:r>
            <a:r>
              <a:rPr lang="ru-RU" b="1" dirty="0" smtClean="0"/>
              <a:t>.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b="1" dirty="0" smtClean="0"/>
              <a:t>В. И. Ленин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1026" name="Picture 2" descr="https://i.pinimg.com/736x/a9/87/62/a987628fea608fa7ead545f3bd1189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16783"/>
            <a:ext cx="3268894" cy="477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83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201</Words>
  <Application>Microsoft Office PowerPoint</Application>
  <PresentationFormat>Экран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Если я знаю, что знаю мало, я добьюсь того, чтобы знать больше.  В. И. Ленин </vt:lpstr>
      <vt:lpstr>56000+12000  45470-470 57000-27000 30300+7200 49672-4572 52956-1956 17999+2001 </vt:lpstr>
      <vt:lpstr>Таблица - это упорядоченный набор данных, состоящий из строк и столбцов (табличных данных).</vt:lpstr>
      <vt:lpstr>Презентация PowerPoint</vt:lpstr>
      <vt:lpstr>Презентация PowerPoint</vt:lpstr>
      <vt:lpstr>Презентация PowerPoint</vt:lpstr>
      <vt:lpstr>Презентация PowerPoint</vt:lpstr>
      <vt:lpstr>Если я знаю, что знаю мало, я добьюсь того, чтобы знать больше.  В. И. Ленин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</dc:creator>
  <cp:lastModifiedBy>a</cp:lastModifiedBy>
  <cp:revision>19</cp:revision>
  <dcterms:created xsi:type="dcterms:W3CDTF">2023-04-22T11:50:20Z</dcterms:created>
  <dcterms:modified xsi:type="dcterms:W3CDTF">2023-04-25T11:49:47Z</dcterms:modified>
</cp:coreProperties>
</file>