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306" r:id="rId2"/>
    <p:sldId id="369" r:id="rId3"/>
    <p:sldId id="307" r:id="rId4"/>
    <p:sldId id="344" r:id="rId5"/>
    <p:sldId id="349" r:id="rId6"/>
    <p:sldId id="330" r:id="rId7"/>
    <p:sldId id="350" r:id="rId8"/>
    <p:sldId id="331" r:id="rId9"/>
    <p:sldId id="368" r:id="rId10"/>
    <p:sldId id="327" r:id="rId11"/>
    <p:sldId id="338" r:id="rId12"/>
    <p:sldId id="339" r:id="rId13"/>
    <p:sldId id="340" r:id="rId14"/>
    <p:sldId id="341" r:id="rId15"/>
    <p:sldId id="342" r:id="rId16"/>
    <p:sldId id="332" r:id="rId17"/>
    <p:sldId id="333" r:id="rId18"/>
    <p:sldId id="334" r:id="rId19"/>
    <p:sldId id="335" r:id="rId20"/>
    <p:sldId id="336" r:id="rId21"/>
    <p:sldId id="337" r:id="rId22"/>
    <p:sldId id="366" r:id="rId23"/>
    <p:sldId id="367" r:id="rId24"/>
    <p:sldId id="347" r:id="rId25"/>
    <p:sldId id="351" r:id="rId26"/>
    <p:sldId id="352" r:id="rId27"/>
    <p:sldId id="353" r:id="rId28"/>
    <p:sldId id="354" r:id="rId29"/>
    <p:sldId id="355" r:id="rId30"/>
    <p:sldId id="356" r:id="rId31"/>
    <p:sldId id="357" r:id="rId32"/>
    <p:sldId id="358" r:id="rId33"/>
    <p:sldId id="360" r:id="rId34"/>
    <p:sldId id="362" r:id="rId35"/>
    <p:sldId id="361" r:id="rId36"/>
    <p:sldId id="359" r:id="rId37"/>
    <p:sldId id="363" r:id="rId38"/>
    <p:sldId id="365" r:id="rId39"/>
    <p:sldId id="348" r:id="rId40"/>
    <p:sldId id="324" r:id="rId41"/>
  </p:sldIdLst>
  <p:sldSz cx="9144000" cy="6858000" type="screen4x3"/>
  <p:notesSz cx="6761163" cy="9942513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A268C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2419" autoAdjust="0"/>
  </p:normalViewPr>
  <p:slideViewPr>
    <p:cSldViewPr>
      <p:cViewPr varScale="1">
        <p:scale>
          <a:sx n="68" d="100"/>
          <a:sy n="68" d="100"/>
        </p:scale>
        <p:origin x="-153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0525" cy="498475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1" y="1"/>
            <a:ext cx="2930525" cy="498475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r">
              <a:defRPr sz="1200"/>
            </a:lvl1pPr>
          </a:lstStyle>
          <a:p>
            <a:fld id="{7E69059D-3853-4C59-A612-F047B8891435}" type="datetimeFigureOut">
              <a:rPr lang="ru-RU" smtClean="0"/>
              <a:t>12.03.2020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8475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1" y="9444038"/>
            <a:ext cx="2930525" cy="498475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r">
              <a:defRPr sz="1200"/>
            </a:lvl1pPr>
          </a:lstStyle>
          <a:p>
            <a:fld id="{DE86D4AF-65BC-44C7-86BD-7242D7C9E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6886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0525" cy="498475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1" y="1"/>
            <a:ext cx="2930525" cy="498475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r">
              <a:defRPr sz="1200"/>
            </a:lvl1pPr>
          </a:lstStyle>
          <a:p>
            <a:fld id="{19E83E9D-749A-49EB-A95E-A936A0C53F23}" type="datetimeFigureOut">
              <a:rPr lang="ru-RU" smtClean="0"/>
              <a:t>12.03.2020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4588" y="1243013"/>
            <a:ext cx="447198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7" tIns="45714" rIns="91427" bIns="4571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6" y="4784726"/>
            <a:ext cx="5408613" cy="3914775"/>
          </a:xfrm>
          <a:prstGeom prst="rect">
            <a:avLst/>
          </a:prstGeom>
        </p:spPr>
        <p:txBody>
          <a:bodyPr vert="horz" lIns="91427" tIns="45714" rIns="91427" bIns="45714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8475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1" y="9444038"/>
            <a:ext cx="2930525" cy="498475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r">
              <a:defRPr sz="1200"/>
            </a:lvl1pPr>
          </a:lstStyle>
          <a:p>
            <a:fld id="{28DEC4EA-A03D-4779-99A4-3E7D92B4AD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89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290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480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5683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207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031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8902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2040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723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5018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3356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4889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6020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6372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16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0531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74683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EC4EA-A03D-4779-99A4-3E7D92B4AD9E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6616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 dir="lu"/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infourok.ru/go.html?href=http://www.enter.ru/reg/14974/product/household/korzina-s-natural-house-2040301010429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infourok.ru/go.html?href=http://kids.wikimart.ru/maternity/clothes/model/41963037?recommendedOfferId%3D85174449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953000"/>
          </a:xfrm>
        </p:spPr>
        <p:txBody>
          <a:bodyPr>
            <a:normAutofit fontScale="92500" lnSpcReduction="20000"/>
          </a:bodyPr>
          <a:lstStyle/>
          <a:p>
            <a:pPr algn="ctr">
              <a:spcBef>
                <a:spcPts val="600"/>
              </a:spcBef>
              <a:buNone/>
            </a:pPr>
            <a:endParaRPr lang="ru-RU" sz="4000" b="1" i="1" dirty="0" smtClean="0">
              <a:solidFill>
                <a:srgbClr val="002060"/>
              </a:solidFill>
            </a:endParaRPr>
          </a:p>
          <a:p>
            <a:pPr algn="ctr">
              <a:spcBef>
                <a:spcPts val="600"/>
              </a:spcBef>
              <a:buNone/>
            </a:pPr>
            <a:r>
              <a:rPr lang="ru-RU" sz="4000" b="1" i="1" dirty="0" smtClean="0">
                <a:solidFill>
                  <a:srgbClr val="002060"/>
                </a:solidFill>
              </a:rPr>
              <a:t> </a:t>
            </a:r>
            <a:r>
              <a:rPr lang="ru-RU" sz="4300" b="1" i="1" dirty="0" smtClean="0">
                <a:solidFill>
                  <a:srgbClr val="002060"/>
                </a:solidFill>
              </a:rPr>
              <a:t>«Формирование </a:t>
            </a:r>
            <a:r>
              <a:rPr lang="ru-RU" sz="4300" b="1" i="1" dirty="0">
                <a:solidFill>
                  <a:srgbClr val="002060"/>
                </a:solidFill>
              </a:rPr>
              <a:t>информационной </a:t>
            </a:r>
            <a:r>
              <a:rPr lang="ru-RU" sz="4300" b="1" i="1" dirty="0" smtClean="0">
                <a:solidFill>
                  <a:srgbClr val="002060"/>
                </a:solidFill>
              </a:rPr>
              <a:t>культуры </a:t>
            </a:r>
            <a:r>
              <a:rPr lang="ru-RU" sz="4300" b="1" i="1" dirty="0">
                <a:solidFill>
                  <a:srgbClr val="002060"/>
                </a:solidFill>
              </a:rPr>
              <a:t>младших школьников на уроках русского </a:t>
            </a:r>
            <a:r>
              <a:rPr lang="ru-RU" sz="4300" b="1" i="1" dirty="0" smtClean="0">
                <a:solidFill>
                  <a:srgbClr val="002060"/>
                </a:solidFill>
              </a:rPr>
              <a:t>языка и литературного чтения»</a:t>
            </a:r>
          </a:p>
          <a:p>
            <a:pPr algn="ctr">
              <a:spcBef>
                <a:spcPts val="600"/>
              </a:spcBef>
              <a:buNone/>
            </a:pPr>
            <a:endParaRPr lang="ru-RU" sz="4000" b="1" i="1" dirty="0" smtClean="0">
              <a:solidFill>
                <a:srgbClr val="002060"/>
              </a:solidFill>
            </a:endParaRPr>
          </a:p>
          <a:p>
            <a:pPr algn="r">
              <a:buNone/>
              <a:defRPr/>
            </a:pPr>
            <a:r>
              <a:rPr lang="ru-RU" sz="2800" b="1" i="1" dirty="0">
                <a:solidFill>
                  <a:srgbClr val="C00000"/>
                </a:solidFill>
              </a:rPr>
              <a:t>Выполнила </a:t>
            </a:r>
            <a:r>
              <a:rPr lang="ru-RU" sz="2800" b="1" i="1" dirty="0" err="1" smtClean="0">
                <a:solidFill>
                  <a:srgbClr val="C00000"/>
                </a:solidFill>
              </a:rPr>
              <a:t>Болгова</a:t>
            </a:r>
            <a:r>
              <a:rPr lang="ru-RU" sz="2800" b="1" i="1" dirty="0" smtClean="0">
                <a:solidFill>
                  <a:srgbClr val="C00000"/>
                </a:solidFill>
              </a:rPr>
              <a:t> Н.В.,</a:t>
            </a:r>
            <a:endParaRPr lang="ru-RU" sz="2800" b="1" i="1" dirty="0">
              <a:solidFill>
                <a:srgbClr val="C00000"/>
              </a:solidFill>
            </a:endParaRPr>
          </a:p>
          <a:p>
            <a:pPr algn="r">
              <a:buNone/>
              <a:defRPr/>
            </a:pPr>
            <a:r>
              <a:rPr lang="ru-RU" sz="2800" b="1" i="1" dirty="0">
                <a:solidFill>
                  <a:srgbClr val="C00000"/>
                </a:solidFill>
              </a:rPr>
              <a:t>учитель начальных классов</a:t>
            </a:r>
          </a:p>
          <a:p>
            <a:pPr algn="r">
              <a:buNone/>
              <a:defRPr/>
            </a:pPr>
            <a:r>
              <a:rPr lang="ru-RU" sz="2800" b="1" i="1" dirty="0">
                <a:solidFill>
                  <a:srgbClr val="C00000"/>
                </a:solidFill>
              </a:rPr>
              <a:t> МБОУ «</a:t>
            </a:r>
            <a:r>
              <a:rPr lang="ru-RU" sz="2800" b="1" i="1" dirty="0" smtClean="0">
                <a:solidFill>
                  <a:srgbClr val="C00000"/>
                </a:solidFill>
              </a:rPr>
              <a:t>Начальная школа </a:t>
            </a:r>
            <a:r>
              <a:rPr lang="ru-RU" sz="2800" b="1" i="1" dirty="0">
                <a:solidFill>
                  <a:srgbClr val="C00000"/>
                </a:solidFill>
              </a:rPr>
              <a:t>№ 14» </a:t>
            </a:r>
          </a:p>
          <a:p>
            <a:pPr algn="r">
              <a:buNone/>
              <a:defRPr/>
            </a:pPr>
            <a:r>
              <a:rPr lang="ru-RU" sz="2800" b="1" i="1" dirty="0">
                <a:solidFill>
                  <a:srgbClr val="C00000"/>
                </a:solidFill>
              </a:rPr>
              <a:t>г. Биробиджан</a:t>
            </a:r>
          </a:p>
          <a:p>
            <a:pPr algn="ctr">
              <a:spcBef>
                <a:spcPts val="600"/>
              </a:spcBef>
              <a:buNone/>
            </a:pPr>
            <a:endParaRPr lang="ru-RU" sz="4000" b="1" i="1" dirty="0" smtClean="0">
              <a:solidFill>
                <a:srgbClr val="002060"/>
              </a:solidFill>
            </a:endParaRPr>
          </a:p>
          <a:p>
            <a:pPr algn="ctr">
              <a:spcBef>
                <a:spcPts val="600"/>
              </a:spcBef>
              <a:buNone/>
            </a:pPr>
            <a:endParaRPr lang="ru-RU" sz="4000" b="1" i="1" dirty="0" smtClean="0">
              <a:solidFill>
                <a:srgbClr val="002060"/>
              </a:solidFill>
            </a:endParaRPr>
          </a:p>
          <a:p>
            <a:pPr algn="r">
              <a:spcBef>
                <a:spcPts val="600"/>
              </a:spcBef>
              <a:buNone/>
            </a:pPr>
            <a:endParaRPr lang="ru-RU" sz="2800" b="1" i="1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5800" y="685800"/>
            <a:ext cx="7620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Интересную мысль высказал академик Сергей Иванович Вавилов, говоря об информации</a:t>
            </a:r>
            <a:r>
              <a:rPr lang="ru-RU" sz="3600" dirty="0" smtClean="0"/>
              <a:t>: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«.. .современный человек находится перед Гималаями информации в положении золотоискателя, которому надо отыскать крупинки золота в массе песка..»</a:t>
            </a:r>
          </a:p>
        </p:txBody>
      </p:sp>
    </p:spTree>
    <p:extLst>
      <p:ext uri="{BB962C8B-B14F-4D97-AF65-F5344CB8AC3E}">
        <p14:creationId xmlns:p14="http://schemas.microsoft.com/office/powerpoint/2010/main" val="1680595573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«Информационная </a:t>
            </a:r>
            <a:r>
              <a:rPr lang="ru-RU" b="1" dirty="0">
                <a:solidFill>
                  <a:srgbClr val="0070C0"/>
                </a:solidFill>
              </a:rPr>
              <a:t>к</a:t>
            </a:r>
            <a:r>
              <a:rPr lang="ru-RU" b="1" dirty="0" smtClean="0">
                <a:solidFill>
                  <a:srgbClr val="0070C0"/>
                </a:solidFill>
              </a:rPr>
              <a:t>ультура»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24000"/>
            <a:ext cx="8229600" cy="4525963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 </a:t>
            </a:r>
            <a:r>
              <a:rPr lang="ru-RU" dirty="0"/>
              <a:t>совокупность умений работы с информацией (сведениями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4" name="Picture 2" descr="http://readingclinictempe.com/3544972_l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3581400"/>
            <a:ext cx="4457699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1000" y="381000"/>
            <a:ext cx="81534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solidFill>
                  <a:srgbClr val="7030A0"/>
                </a:solidFill>
              </a:rPr>
              <a:t>Актуальность проблемы</a:t>
            </a:r>
            <a:r>
              <a:rPr lang="ru-RU" sz="3200" dirty="0"/>
              <a:t> формирования информационной культуры школьников определяется повышением функционального значения информации и информационной культуры в жизни человека в современном информационном обществе; возрастанием объемов информации и ростом интенсивности информационных коммуникаций, предоставляющих человеку богатейшие возможности для творческого </a:t>
            </a:r>
            <a:r>
              <a:rPr lang="ru-RU" sz="3200" dirty="0" smtClean="0"/>
              <a:t>развития</a:t>
            </a:r>
            <a:r>
              <a:rPr lang="ru-RU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03761224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566678"/>
            <a:ext cx="79248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solidFill>
                  <a:srgbClr val="7030A0"/>
                </a:solidFill>
              </a:rPr>
              <a:t>Формирование информационной культуры</a:t>
            </a:r>
            <a:r>
              <a:rPr lang="ru-RU" sz="3200" b="1" dirty="0"/>
              <a:t> </a:t>
            </a:r>
            <a:r>
              <a:rPr lang="ru-RU" sz="3200" dirty="0"/>
              <a:t>призвано обеспечить базовые знания учащихся в этой области, т.е. сформировать представление о сущности информации и информационных процессов, развить алгоритмическое мышление, являющееся необходимой составной частью научного мировоззрения, познакомить учащихся с современными информационными технологиями.</a:t>
            </a:r>
          </a:p>
        </p:txBody>
      </p:sp>
    </p:spTree>
    <p:extLst>
      <p:ext uri="{BB962C8B-B14F-4D97-AF65-F5344CB8AC3E}">
        <p14:creationId xmlns:p14="http://schemas.microsoft.com/office/powerpoint/2010/main" val="194913679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9600" y="457200"/>
            <a:ext cx="82296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u="sng" dirty="0">
                <a:solidFill>
                  <a:srgbClr val="9A268C"/>
                </a:solidFill>
                <a:latin typeface="Times New Roman, serif"/>
              </a:rPr>
              <a:t>Под информационной культурой</a:t>
            </a:r>
            <a:r>
              <a:rPr lang="ru-RU" sz="3200" dirty="0">
                <a:solidFill>
                  <a:srgbClr val="FF0000"/>
                </a:solidFill>
                <a:latin typeface="Times New Roman, serif"/>
              </a:rPr>
              <a:t> </a:t>
            </a:r>
            <a:r>
              <a:rPr lang="ru-RU" sz="3200" dirty="0">
                <a:solidFill>
                  <a:srgbClr val="000000"/>
                </a:solidFill>
                <a:latin typeface="Times New Roman, serif"/>
              </a:rPr>
              <a:t>понимается </a:t>
            </a:r>
            <a:r>
              <a:rPr lang="ru-RU" sz="3200" dirty="0" smtClean="0">
                <a:solidFill>
                  <a:srgbClr val="000000"/>
                </a:solidFill>
                <a:latin typeface="Times New Roman, serif"/>
              </a:rPr>
              <a:t>совокупность </a:t>
            </a:r>
            <a:r>
              <a:rPr lang="ru-RU" sz="3200" dirty="0">
                <a:solidFill>
                  <a:srgbClr val="000000"/>
                </a:solidFill>
                <a:latin typeface="Times New Roman, serif"/>
              </a:rPr>
              <a:t>информационного мировоззрения и системы знаний и умений, обеспечивающих целенаправленную самостоятельную деятельность по оптимальному удовлетворению индивидуальных информационных потребностей. </a:t>
            </a:r>
            <a:br>
              <a:rPr lang="ru-RU" sz="3200" dirty="0">
                <a:solidFill>
                  <a:srgbClr val="000000"/>
                </a:solidFill>
                <a:latin typeface="Times New Roman, serif"/>
              </a:rPr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64224305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9600" y="533400"/>
            <a:ext cx="7848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Процесс формирования информационной культуры можно разделить на 3 этапа:</a:t>
            </a:r>
          </a:p>
          <a:p>
            <a:pPr algn="just"/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dirty="0"/>
              <a:t> На </a:t>
            </a:r>
            <a:r>
              <a:rPr lang="ru-RU" sz="2400" b="1" dirty="0">
                <a:solidFill>
                  <a:srgbClr val="FF0000"/>
                </a:solidFill>
              </a:rPr>
              <a:t>первом этапе</a:t>
            </a:r>
            <a:r>
              <a:rPr lang="ru-RU" sz="2400" dirty="0"/>
              <a:t> обучения формируют </a:t>
            </a:r>
            <a:r>
              <a:rPr lang="ru-RU" sz="2400" b="1" dirty="0"/>
              <a:t>понятийный аппарат</a:t>
            </a:r>
            <a:r>
              <a:rPr lang="ru-RU" sz="2400" dirty="0"/>
              <a:t> с использованием учебников, словарей, каталогов, указателей, справочников.</a:t>
            </a:r>
            <a:br>
              <a:rPr lang="ru-RU" sz="2400" dirty="0"/>
            </a:br>
            <a:r>
              <a:rPr lang="ru-RU" sz="2400" dirty="0"/>
              <a:t> На </a:t>
            </a:r>
            <a:r>
              <a:rPr lang="ru-RU" sz="2400" b="1" dirty="0">
                <a:solidFill>
                  <a:srgbClr val="FF0000"/>
                </a:solidFill>
              </a:rPr>
              <a:t>втором этапе</a:t>
            </a:r>
            <a:r>
              <a:rPr lang="ru-RU" sz="2400" dirty="0"/>
              <a:t> - </a:t>
            </a:r>
            <a:r>
              <a:rPr lang="ru-RU" sz="2400" b="1" dirty="0"/>
              <a:t>базовые умения и навыки информационной культуры</a:t>
            </a:r>
            <a:r>
              <a:rPr lang="ru-RU" sz="2400" dirty="0"/>
              <a:t>: поиск, изучение и анализ информации, применение информации и выбор формы ее представления, обмен деятельностью и информацией с использованием ИКТ.</a:t>
            </a:r>
            <a:br>
              <a:rPr lang="ru-RU" sz="2400" dirty="0"/>
            </a:br>
            <a:r>
              <a:rPr lang="ru-RU" sz="2400" dirty="0"/>
              <a:t> На </a:t>
            </a:r>
            <a:r>
              <a:rPr lang="ru-RU" sz="2400" b="1" dirty="0">
                <a:solidFill>
                  <a:srgbClr val="FF0000"/>
                </a:solidFill>
              </a:rPr>
              <a:t>третьем этапе</a:t>
            </a:r>
            <a:r>
              <a:rPr lang="ru-RU" sz="2400" dirty="0"/>
              <a:t> развивают </a:t>
            </a:r>
            <a:r>
              <a:rPr lang="ru-RU" sz="2400" b="1" dirty="0"/>
              <a:t>навыки целенаправленного применения элементов</a:t>
            </a:r>
            <a:r>
              <a:rPr lang="ru-RU" sz="2400" dirty="0"/>
              <a:t> </a:t>
            </a:r>
            <a:r>
              <a:rPr lang="ru-RU" sz="2400" b="1" dirty="0"/>
              <a:t>информационной культуры</a:t>
            </a:r>
            <a:r>
              <a:rPr lang="ru-RU" sz="2400" dirty="0"/>
              <a:t> в учебной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194013342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3400" y="457200"/>
            <a:ext cx="845439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>
                <a:solidFill>
                  <a:srgbClr val="7030A0"/>
                </a:solidFill>
                <a:latin typeface="Times New Roman, serif"/>
              </a:rPr>
              <a:t>Русский язык </a:t>
            </a:r>
            <a:r>
              <a:rPr lang="ru-RU" sz="3600" dirty="0">
                <a:solidFill>
                  <a:srgbClr val="000000"/>
                </a:solidFill>
                <a:latin typeface="Times New Roman, serif"/>
              </a:rPr>
              <a:t>как учебный предмет обладает большим потенциалом для формирования </a:t>
            </a:r>
            <a:r>
              <a:rPr lang="ru-RU" sz="3600" dirty="0" smtClean="0">
                <a:solidFill>
                  <a:srgbClr val="000000"/>
                </a:solidFill>
                <a:latin typeface="Times New Roman, serif"/>
              </a:rPr>
              <a:t>информационной </a:t>
            </a:r>
            <a:r>
              <a:rPr lang="ru-RU" sz="3600" dirty="0">
                <a:solidFill>
                  <a:srgbClr val="000000"/>
                </a:solidFill>
                <a:latin typeface="Times New Roman, serif"/>
              </a:rPr>
              <a:t>культуры, так как при обучении используются различные источники информации справочники и энциклопедии, а в последнее время и цифровые образовательные ресурсы.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1399452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3400" y="609600"/>
            <a:ext cx="8001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В процессе развития </a:t>
            </a:r>
            <a:r>
              <a:rPr lang="ru-RU" sz="3600" b="1" dirty="0"/>
              <a:t>культуры чтения</a:t>
            </a:r>
            <a:r>
              <a:rPr lang="ru-RU" sz="3600" dirty="0"/>
              <a:t>, </a:t>
            </a:r>
            <a:r>
              <a:rPr lang="ru-RU" sz="3600" b="1" dirty="0"/>
              <a:t>информационной культуры </a:t>
            </a:r>
            <a:r>
              <a:rPr lang="ru-RU" sz="3600" dirty="0"/>
              <a:t>формируются умение классифицировать источники информации по темам (книги о родине, о детях, о животных и т.д.), по авторам, по темам и авторам, по жанрам, по авторам и жанрам; умение узнавать знакомые книги (несмотря на различия в их оформлении).</a:t>
            </a:r>
          </a:p>
        </p:txBody>
      </p:sp>
    </p:spTree>
    <p:extLst>
      <p:ext uri="{BB962C8B-B14F-4D97-AF65-F5344CB8AC3E}">
        <p14:creationId xmlns:p14="http://schemas.microsoft.com/office/powerpoint/2010/main" val="4025272073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5300" b="1" dirty="0" smtClean="0">
                <a:solidFill>
                  <a:srgbClr val="7030A0"/>
                </a:solidFill>
              </a:rPr>
              <a:t>Практическая часть</a:t>
            </a:r>
            <a:endParaRPr lang="ru-RU" sz="5300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5122" name="Picture 2" descr="https://im2-tub-ru.yandex.net/i?id=e2bdaf35be020b05cb18c053683da046&amp;n=33&amp;h=215&amp;w=3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2186326"/>
            <a:ext cx="5867400" cy="39055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3400" y="838200"/>
            <a:ext cx="7848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ctr">
              <a:spcAft>
                <a:spcPts val="0"/>
              </a:spcAft>
            </a:pPr>
            <a:r>
              <a:rPr lang="ru-RU" sz="32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Деление сплошного текста на отдельные предложения</a:t>
            </a:r>
            <a:endParaRPr lang="ru-RU" sz="3200" dirty="0">
              <a:solidFill>
                <a:srgbClr val="7030A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9600" y="1934468"/>
            <a:ext cx="769620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0"/>
              </a:spcAf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ctr">
              <a:spcAft>
                <a:spcPts val="0"/>
              </a:spcAft>
            </a:pPr>
            <a:r>
              <a:rPr lang="ru-RU" sz="2000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Скоро весна.</a:t>
            </a: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z="2000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Ярче светит солнышко потемнели в полях дороги посинел на реке лед прилетели </a:t>
            </a:r>
            <a:r>
              <a:rPr lang="ru-RU" sz="2000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белоносые</a:t>
            </a:r>
            <a:r>
              <a:rPr lang="ru-RU" sz="2000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грачи скоро оденется лес </a:t>
            </a:r>
            <a:r>
              <a:rPr lang="ru-RU" sz="2000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листвою</a:t>
            </a:r>
            <a:r>
              <a:rPr lang="ru-RU" sz="2000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зацветет на опушке черемуха</a:t>
            </a:r>
            <a:r>
              <a:rPr lang="ru-RU" sz="20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r">
              <a:spcAft>
                <a:spcPts val="0"/>
              </a:spcAft>
            </a:pPr>
            <a:r>
              <a:rPr lang="ru-RU" sz="20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(По Соколову-Микитову)</a:t>
            </a: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z="2000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Солнце село стало темнеть на западе разгоралась заря с криком пронеслись журавли пролетели на ночлег утки в озере заквакали лягушки затрещали ночные кузнечики. </a:t>
            </a: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r">
              <a:spcAft>
                <a:spcPts val="0"/>
              </a:spcAft>
            </a:pPr>
            <a:r>
              <a:rPr lang="ru-RU" sz="20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(По К. Ушинскому)</a:t>
            </a:r>
            <a:endParaRPr lang="ru-RU" sz="20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727568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685800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ctr">
              <a:spcAft>
                <a:spcPts val="0"/>
              </a:spcAft>
            </a:pPr>
            <a:r>
              <a:rPr lang="ru-RU" sz="36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Составление связного текста из данных предложений</a:t>
            </a:r>
            <a:endParaRPr lang="ru-RU" sz="3600" dirty="0">
              <a:solidFill>
                <a:srgbClr val="7030A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" y="1886129"/>
            <a:ext cx="822960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0"/>
              </a:spcAft>
            </a:pPr>
            <a:r>
              <a:rPr lang="ru-RU" sz="2400" b="1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Расположите предложения так, чтобы получился связный рассказ</a:t>
            </a:r>
            <a:r>
              <a:rPr lang="ru-RU" sz="2400" b="1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342900" algn="ctr">
              <a:spcAft>
                <a:spcPts val="0"/>
              </a:spcAft>
            </a:pPr>
            <a:r>
              <a:rPr lang="ru-RU" b="1" i="1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Лоси</a:t>
            </a:r>
            <a:r>
              <a:rPr lang="ru-RU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Вдруг раздался громкий лай.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Дети пришли в лес.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Лоси пили воду.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Около лесного озера они увидели лосей.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Лоси быстро скрылись в лесу. 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------------------------------------------------------------------------------------------------------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ctr">
              <a:spcAft>
                <a:spcPts val="0"/>
              </a:spcAft>
            </a:pPr>
            <a:r>
              <a:rPr lang="ru-RU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лесу.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ctr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Там укрылись серые ежики. 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ctr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Рядом бежит пес </a:t>
            </a:r>
            <a:r>
              <a:rPr lang="ru-RU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Бимка</a:t>
            </a: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ctr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 веткам скачут рыжие белки. 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ctr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Мальчики Юра и Ваня идут в лес.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342900" algn="ctr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 елкой норка. </a:t>
            </a:r>
            <a:endParaRPr lang="ru-RU" sz="1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34389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7772400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" indent="213360" algn="ctr">
              <a:spcAft>
                <a:spcPts val="0"/>
              </a:spcAft>
            </a:pPr>
            <a:r>
              <a:rPr lang="ru-RU" sz="32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Составление связного текста из деформированных </a:t>
            </a:r>
            <a:r>
              <a:rPr lang="ru-RU" sz="3200" b="1" spc="-1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предложений</a:t>
            </a:r>
          </a:p>
          <a:p>
            <a:pPr marL="12065" indent="330835" algn="just">
              <a:spcAft>
                <a:spcPts val="0"/>
              </a:spcAft>
            </a:pPr>
            <a:r>
              <a:rPr lang="ru-RU" sz="2400" u="sng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Составьте </a:t>
            </a:r>
            <a:r>
              <a:rPr lang="ru-RU" sz="2400" u="sng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 запишите связный текст из деформированных предложений. Подберите к тексту название.</a:t>
            </a:r>
            <a:endParaRPr lang="ru-RU" sz="2400" u="sng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жалобно, в, деревья, стонут, лесу 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голым, мчится, по, холодный, ветер, ветвям 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зима, уже пришла настоящая 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верхушки, он, деревьев, качает 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endParaRPr lang="ru-RU" b="1" spc="-1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r>
              <a:rPr lang="ru-RU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12065" indent="330835" algn="ctr">
              <a:spcAft>
                <a:spcPts val="0"/>
              </a:spcAft>
            </a:pPr>
            <a:r>
              <a:rPr lang="ru-RU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подарил</a:t>
            </a: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детям, ежика, дедушка 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летом, сенях, он, в, жил 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еж, в, уснул, норе, зимой 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ежик, голодный, весной, придет 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берегитесь, мыши! </a:t>
            </a:r>
            <a:endParaRPr lang="ru-RU" sz="1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604868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" y="914400"/>
            <a:ext cx="868680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" indent="330835" algn="ctr">
              <a:spcAft>
                <a:spcPts val="0"/>
              </a:spcAft>
            </a:pPr>
            <a:r>
              <a:rPr lang="ru-RU" sz="32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Составление связного текста из неполных предложений</a:t>
            </a:r>
            <a:endParaRPr lang="ru-RU" sz="3200" dirty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r>
              <a:rPr lang="ru-RU" sz="24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Дополните предложения так, чтобы </a:t>
            </a:r>
            <a:r>
              <a:rPr lang="ru-RU" sz="24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получился</a:t>
            </a:r>
          </a:p>
          <a:p>
            <a:pPr marL="12065" indent="330835" algn="ctr">
              <a:spcAft>
                <a:spcPts val="0"/>
              </a:spcAft>
            </a:pPr>
            <a:r>
              <a:rPr lang="ru-RU" sz="24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связный рассказ</a:t>
            </a:r>
            <a:r>
              <a:rPr lang="ru-RU" sz="24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endParaRPr lang="ru-RU" sz="1000" b="1" i="1" spc="-1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r>
              <a:rPr lang="ru-RU" b="1" i="1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Подберезовик</a:t>
            </a:r>
            <a:r>
              <a:rPr lang="ru-RU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Мама срезала ножом _________ .  У гриба _________ маленькая, _______	длинная, мохнатая. Это гриб — _________ . Он растет под ________ . 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u="sng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Слова для справок:</a:t>
            </a: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гриб, шляпка, ножка, подберезовик, березой.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i="1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------------------------------------------------------------------------------------------------------------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Дедушка подарил внуку _______ . Внук был рад _________ . Он заботился о ________ , часто гулял с ________ 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u="sng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Слова </a:t>
            </a:r>
            <a:r>
              <a:rPr lang="ru-RU" u="sng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справок</a:t>
            </a: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i="1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щенок, собачка, с ним.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---------------------------------------------------------------------------------------------------------------------------</a:t>
            </a:r>
            <a:endParaRPr lang="ru-RU" sz="1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39451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685800"/>
            <a:ext cx="845820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" indent="213360" algn="ctr">
              <a:spcAft>
                <a:spcPts val="0"/>
              </a:spcAft>
            </a:pPr>
            <a:r>
              <a:rPr lang="ru-RU" sz="32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 Письменные ответы на вопросы</a:t>
            </a:r>
            <a:endParaRPr lang="ru-RU" sz="3200" dirty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sz="2800" u="sng" spc="-1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Записать ответы на вопросы</a:t>
            </a:r>
            <a:r>
              <a:rPr lang="ru-RU" sz="2800" u="sng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2065" indent="330835" algn="just">
              <a:spcAft>
                <a:spcPts val="0"/>
              </a:spcAf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r>
              <a:rPr lang="ru-RU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Пастушок.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Пастушок Гриша живет в степи. Утром он приводит телят к ручью. Телята пьют вкусную воду. Потом они щиплют сочную траву. 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u="sng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Вопросы.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1.Где живет пастушок Гриша?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2.Куда он приводит телят?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3.Что делают телята у ручья?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---------------------------------------------------------------------------------------------------------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r>
              <a:rPr lang="ru-RU" b="1" i="1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Буква </a:t>
            </a:r>
            <a:r>
              <a:rPr lang="ru-RU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«Ты».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just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Девочку звали Иринушка, было ей четыре года пять месяцев. Была она большая умница. За десять дней мы одолели всю русскую </a:t>
            </a:r>
            <a:r>
              <a:rPr lang="ru-RU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азбуку…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endParaRPr lang="ru-RU" u="sng" spc="-1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r>
              <a:rPr lang="ru-RU" u="sng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Вопросы</a:t>
            </a:r>
            <a:r>
              <a:rPr lang="ru-RU" u="sng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Как звали девочку?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65" indent="330835" algn="ctr"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Сколько ей лет?</a:t>
            </a:r>
            <a:endParaRPr lang="ru-RU" sz="1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08362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09600" y="762000"/>
            <a:ext cx="74676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Узоры на окнах.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Утром на окне появилась необычная картина. Там длинная пушистая ветка. Здесь странный цветок. Тут перья сказочной птицы. Откуда на стекле взялись снежные узоры?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Эти узоры рисует мороз. В воздухе всегда есть водяной пар. Тёплые пары садятся на холодные стёкла. Они становятся кристаллами льда. Их очень много. Постепенно на окне вырастает ледяной сад.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90800" y="3048000"/>
            <a:ext cx="5791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Задания.</a:t>
            </a:r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SzPts val="1400"/>
              <a:buFont typeface="+mj-lt"/>
              <a:buAutoNum type="arabicPeriod"/>
              <a:tabLst>
                <a:tab pos="457200" algn="l"/>
              </a:tabLs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Определи вид текста: повествование, описание или рассуждение?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(подчеркни верный ответ)</a:t>
            </a:r>
          </a:p>
          <a:p>
            <a:pPr marL="342900" lvl="0" indent="-342900">
              <a:spcAft>
                <a:spcPts val="0"/>
              </a:spcAft>
              <a:buSzPts val="1400"/>
              <a:buFont typeface="+mj-lt"/>
              <a:buAutoNum type="arabicPeriod"/>
              <a:tabLst>
                <a:tab pos="457200" algn="l"/>
              </a:tabLs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какой части текста дается объяснение явления: в первой или во второй?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(подчеркни верный ответ)</a:t>
            </a:r>
          </a:p>
          <a:p>
            <a:pPr marL="342900" lvl="0" indent="-342900">
              <a:spcAft>
                <a:spcPts val="0"/>
              </a:spcAft>
              <a:buSzPts val="1400"/>
              <a:buFont typeface="+mj-lt"/>
              <a:buAutoNum type="arabicPeriod"/>
              <a:tabLst>
                <a:tab pos="457200" algn="l"/>
              </a:tabLs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Подчеркни вопросительное предложение.</a:t>
            </a:r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SzPts val="1400"/>
              <a:buFont typeface="+mj-lt"/>
              <a:buAutoNum type="arabicPeriod"/>
              <a:tabLst>
                <a:tab pos="457200" algn="l"/>
              </a:tabLs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Выпиши предложение, в котором сообщается, кто  нарисовал снежные узоры на стекле.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______________________________________________</a:t>
            </a:r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SzPts val="1400"/>
              <a:buFont typeface="+mj-lt"/>
              <a:buAutoNum type="arabicPeriod"/>
              <a:tabLst>
                <a:tab pos="457200" algn="l"/>
              </a:tabLs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этом предложении подчеркни главные члены.</a:t>
            </a:r>
            <a:endParaRPr lang="ru-RU" sz="16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44664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5800" y="609600"/>
            <a:ext cx="8001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buSzPts val="1400"/>
              <a:tabLst>
                <a:tab pos="457200" algn="l"/>
              </a:tabLs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Соедини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проверяемые и проверочные слова. </a:t>
            </a:r>
          </a:p>
          <a:p>
            <a:pPr marL="2286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мороз                 цвет</a:t>
            </a:r>
          </a:p>
          <a:p>
            <a:pPr marL="4572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ветка                  морозы</a:t>
            </a:r>
          </a:p>
          <a:p>
            <a:pPr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цветок                стёкла</a:t>
            </a:r>
          </a:p>
          <a:p>
            <a:pPr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стекло                веточка</a:t>
            </a:r>
          </a:p>
          <a:p>
            <a:pPr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окно                   сады</a:t>
            </a:r>
          </a:p>
          <a:p>
            <a:pPr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сад                      холод</a:t>
            </a:r>
          </a:p>
          <a:p>
            <a:pPr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пары                   пар</a:t>
            </a:r>
          </a:p>
          <a:p>
            <a:pPr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холодные           окна</a:t>
            </a:r>
          </a:p>
          <a:p>
            <a:pPr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ледяной              лёд</a:t>
            </a:r>
          </a:p>
          <a:p>
            <a:pPr lvl="0">
              <a:spcAft>
                <a:spcPts val="0"/>
              </a:spcAft>
              <a:buSzPts val="1400"/>
              <a:tabLst>
                <a:tab pos="457200" algn="l"/>
              </a:tabLs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7. В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словах первого столбика подчеркни проверяемую букву.</a:t>
            </a:r>
          </a:p>
          <a:p>
            <a:pPr lvl="0">
              <a:spcAft>
                <a:spcPts val="0"/>
              </a:spcAft>
              <a:buSzPts val="1400"/>
              <a:tabLst>
                <a:tab pos="457200" algn="l"/>
              </a:tabLs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8. Выпиши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слова с удвоенными согласными:_______________ ____________________________________________________</a:t>
            </a:r>
          </a:p>
          <a:p>
            <a:pPr lvl="0">
              <a:spcAft>
                <a:spcPts val="0"/>
              </a:spcAft>
              <a:buSzPts val="1400"/>
              <a:tabLst>
                <a:tab pos="457200" algn="l"/>
              </a:tabLs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9. Выпиши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слово с разделительным Ь: ____________________</a:t>
            </a:r>
          </a:p>
          <a:p>
            <a:pPr lvl="0">
              <a:spcAft>
                <a:spcPts val="0"/>
              </a:spcAft>
              <a:buSzPts val="1400"/>
              <a:tabLst>
                <a:tab pos="457200" algn="l"/>
              </a:tabLs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10. 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Спиши текст, обозначь орфограммы.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70581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457200"/>
            <a:ext cx="8153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Странная кошка.</a:t>
            </a:r>
          </a:p>
          <a:p>
            <a:pPr algn="just"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Наша Мурка – стран…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ая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кошка. Она любит л…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зать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сла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…кий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мё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….</a:t>
            </a:r>
          </a:p>
          <a:p>
            <a:pPr algn="just"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Однажды л…жит Мурка на крыл…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Ч…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м…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довый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зап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…х. Он привёл кошку 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…ю.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стёна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встала на зад…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ние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ла…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и сунула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мордоч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…ку в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пч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линый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дом…к.</a:t>
            </a:r>
          </a:p>
          <a:p>
            <a:pPr algn="just"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Вдру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 раздался ре…кий к…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шачий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крик.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Пч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…ла ужалила лакомку. Мурка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умч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…лас…  прочь.</a:t>
            </a:r>
          </a:p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3873520"/>
            <a:ext cx="6248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Задания.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Вставь пропущенные буквы.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Определи вид текста: повествование, описание или рассуждение? (подчеркни верный ответ)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Объясни, почему Мурку считают странной кошкой.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____________________________________________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4410326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5800" y="685800"/>
            <a:ext cx="8229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5. Выпиши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слова, по-разному называющие главного героя:</a:t>
            </a:r>
          </a:p>
          <a:p>
            <a:pPr marL="2286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______________________________________________________</a:t>
            </a: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6. Запиши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как ты понимаешь значение слов и фраз:</a:t>
            </a:r>
          </a:p>
          <a:p>
            <a:pPr marL="4572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чует - _____________________________________________</a:t>
            </a:r>
          </a:p>
          <a:p>
            <a:pPr marL="4572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улей - _____________________________________________</a:t>
            </a:r>
          </a:p>
          <a:p>
            <a:pPr marL="4572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сластёна - __________________________________________</a:t>
            </a:r>
          </a:p>
          <a:p>
            <a:pPr marL="4572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умчалась стрелой - __________________________________</a:t>
            </a: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7. Прочитай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назывной план текста. Составь вопросный план.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958175"/>
              </p:ext>
            </p:extLst>
          </p:nvPr>
        </p:nvGraphicFramePr>
        <p:xfrm>
          <a:off x="533400" y="3429000"/>
          <a:ext cx="7924800" cy="26670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665669">
                  <a:extLst>
                    <a:ext uri="{9D8B030D-6E8A-4147-A177-3AD203B41FA5}">
                      <a16:colId xmlns="" xmlns:a16="http://schemas.microsoft.com/office/drawing/2014/main" val="4212158344"/>
                    </a:ext>
                  </a:extLst>
                </a:gridCol>
                <a:gridCol w="5259131">
                  <a:extLst>
                    <a:ext uri="{9D8B030D-6E8A-4147-A177-3AD203B41FA5}">
                      <a16:colId xmlns="" xmlns:a16="http://schemas.microsoft.com/office/drawing/2014/main" val="2613161786"/>
                    </a:ext>
                  </a:extLst>
                </a:gridCol>
              </a:tblGrid>
              <a:tr h="6667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Назывной план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Вопросный план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81428039"/>
                  </a:ext>
                </a:extLst>
              </a:tr>
              <a:tr h="6667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Странная кошка.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31747001"/>
                  </a:ext>
                </a:extLst>
              </a:tr>
              <a:tr h="6667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2. Мурка ищет мёд.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46068596"/>
                  </a:ext>
                </a:extLst>
              </a:tr>
              <a:tr h="6667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3. Неудача.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011657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228803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609600"/>
            <a:ext cx="80772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Самый лучший рисунок</a:t>
            </a:r>
          </a:p>
          <a:p>
            <a:pPr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Мама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подм_тала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пол, а Петя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р_совал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маму с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вен_ком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в руках.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П_том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мама выбивала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к_вры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мыла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п_суду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чистила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к_ртошку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Всё это Петя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нар_совал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и раскрасил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цв_тными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к_р_нд_шами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Кр_сивая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получилас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_ мама!</a:t>
            </a:r>
          </a:p>
          <a:p>
            <a:pPr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Приш_л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_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тец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р_боты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Петя похвастался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св_ими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р_сунками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Сын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спр_сил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 какой из них самый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лу_ший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В _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твет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папа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ск_зал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что самый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лу_ший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р_сунок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Петя не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нар_совал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Там Петя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пом_гает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маме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убират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_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кв_ртиру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мыт_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п_суду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чистит_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к_ртошку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3779699"/>
            <a:ext cx="6477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Задания.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Вставь пропущенные буквы.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 первой части выпиши словарные слова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"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___________________________________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tabLst>
                <a:tab pos="342900" algn="l"/>
              </a:tabLs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Из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первой части выпиши действия мамы: 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___________________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___________________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88611417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533400"/>
            <a:ext cx="73152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Из первой части выпиши действия Пети: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"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_______________________________________________________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Какой частью речи являются эти слова? _____________________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Из предложений второй части выпиши главные члены.</a:t>
            </a:r>
          </a:p>
          <a:p>
            <a:pPr marL="1143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_______________________________________________________</a:t>
            </a:r>
          </a:p>
          <a:p>
            <a:pPr marL="1143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_______________________________________________________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Из предложений третьей части выпиши словосочетания:</a:t>
            </a:r>
          </a:p>
          <a:p>
            <a:pPr marL="1143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помогает (кому?) __________; убирать (что?) _______________;</a:t>
            </a:r>
          </a:p>
          <a:p>
            <a:pPr marL="1143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мыть (что?) _______________; чистить (что?) _______________.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Выпиши родственные слова: рисунок, ____________________</a:t>
            </a:r>
          </a:p>
          <a:p>
            <a:pPr marL="114300"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_______________________________________________________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3429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Придумай продолжение рассказа и запиши.</a:t>
            </a:r>
          </a:p>
          <a:p>
            <a:pPr marL="1143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________________________________________________________</a:t>
            </a:r>
          </a:p>
          <a:p>
            <a:pPr marL="1143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________________________________________________________</a:t>
            </a:r>
          </a:p>
          <a:p>
            <a:pPr marL="1143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________________________________________________________</a:t>
            </a:r>
          </a:p>
          <a:p>
            <a:pPr marL="11430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______________________________________________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29915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609600"/>
            <a:ext cx="8001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  <a:r>
              <a:rPr lang="ru-RU" sz="3200" dirty="0"/>
              <a:t>На уроках русского языка для кодирования и хранения информации по запоминанию словарных слов мы используем </a:t>
            </a:r>
            <a:r>
              <a:rPr lang="ru-RU" sz="3200" u="sng" dirty="0">
                <a:solidFill>
                  <a:srgbClr val="FF0000"/>
                </a:solidFill>
              </a:rPr>
              <a:t>метод эйдетики</a:t>
            </a:r>
            <a:r>
              <a:rPr lang="ru-RU" sz="3200" dirty="0"/>
              <a:t>. Суть этого метода в том, чтобы с помощью рисунка-</a:t>
            </a:r>
            <a:r>
              <a:rPr lang="ru-RU" sz="3200" dirty="0" err="1"/>
              <a:t>ассоциограммы</a:t>
            </a:r>
            <a:r>
              <a:rPr lang="ru-RU" sz="3200" dirty="0"/>
              <a:t>, слова-подсказки или мини-сказки придумать </a:t>
            </a:r>
            <a:r>
              <a:rPr lang="ru-RU" sz="3200" dirty="0" err="1"/>
              <a:t>такои</a:t>
            </a:r>
            <a:r>
              <a:rPr lang="ru-RU" sz="3200" dirty="0"/>
              <a:t>̆ образ, чтобы трудное в написании слово легко вспоминалось, и дети были уверены, какую именно букву в нем надо писать. </a:t>
            </a:r>
          </a:p>
        </p:txBody>
      </p:sp>
    </p:spTree>
    <p:extLst>
      <p:ext uri="{BB962C8B-B14F-4D97-AF65-F5344CB8AC3E}">
        <p14:creationId xmlns:p14="http://schemas.microsoft.com/office/powerpoint/2010/main" val="1811588904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2228" y="533400"/>
            <a:ext cx="8001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/>
              <a:t>Алгоритм по составлению </a:t>
            </a:r>
            <a:r>
              <a:rPr lang="ru-RU" sz="2800" i="1" dirty="0" err="1"/>
              <a:t>ассоциограммы</a:t>
            </a:r>
            <a:r>
              <a:rPr lang="ru-RU" sz="2800" i="1" dirty="0"/>
              <a:t>:</a:t>
            </a:r>
            <a:endParaRPr lang="ru-RU" sz="2800" b="1" dirty="0"/>
          </a:p>
          <a:p>
            <a:r>
              <a:rPr lang="ru-RU" sz="2800" dirty="0"/>
              <a:t>Подобрать к слову созвучное слово, где проверяемая буква стоит в </a:t>
            </a:r>
            <a:r>
              <a:rPr lang="ru-RU" sz="2800" dirty="0" err="1"/>
              <a:t>сильнои</a:t>
            </a:r>
            <a:r>
              <a:rPr lang="ru-RU" sz="2800" dirty="0"/>
              <a:t>̆ (</a:t>
            </a:r>
            <a:r>
              <a:rPr lang="ru-RU" sz="2800" dirty="0" err="1"/>
              <a:t>чётко</a:t>
            </a:r>
            <a:r>
              <a:rPr lang="ru-RU" sz="2800" dirty="0"/>
              <a:t> </a:t>
            </a:r>
            <a:r>
              <a:rPr lang="ru-RU" sz="2800" dirty="0" err="1"/>
              <a:t>слышимои</a:t>
            </a:r>
            <a:r>
              <a:rPr lang="ru-RU" sz="2800" dirty="0"/>
              <a:t>̆) позиции и сочинить мини-сказку к придуманному образу.</a:t>
            </a:r>
            <a:endParaRPr lang="ru-RU" sz="2800" b="1" dirty="0"/>
          </a:p>
          <a:p>
            <a:r>
              <a:rPr lang="ru-RU" sz="2800" dirty="0"/>
              <a:t> Если это невозможно, то, используя схожесть </a:t>
            </a:r>
            <a:r>
              <a:rPr lang="ru-RU" sz="2800" dirty="0" err="1"/>
              <a:t>даннои</a:t>
            </a:r>
            <a:r>
              <a:rPr lang="ru-RU" sz="2800" dirty="0"/>
              <a:t>̆ буквы с каким-нибудь предметом, придумать </a:t>
            </a:r>
            <a:r>
              <a:rPr lang="ru-RU" sz="2800" dirty="0" err="1"/>
              <a:t>яркии</a:t>
            </a:r>
            <a:r>
              <a:rPr lang="ru-RU" sz="2800" dirty="0"/>
              <a:t>̆ рисунок – </a:t>
            </a:r>
            <a:r>
              <a:rPr lang="ru-RU" sz="2800" dirty="0" err="1"/>
              <a:t>ассоциограмму</a:t>
            </a:r>
            <a:r>
              <a:rPr lang="ru-RU" sz="2800" dirty="0"/>
              <a:t> и сочинить  мини-сказку </a:t>
            </a:r>
            <a:r>
              <a:rPr lang="ru-RU" sz="2800" dirty="0" smtClean="0"/>
              <a:t>к придуманному </a:t>
            </a:r>
            <a:r>
              <a:rPr lang="ru-RU" sz="2800" dirty="0"/>
              <a:t>образу.</a:t>
            </a:r>
            <a:endParaRPr lang="ru-RU" sz="2800" b="1" dirty="0"/>
          </a:p>
          <a:p>
            <a:r>
              <a:rPr lang="ru-RU" sz="2800" dirty="0"/>
              <a:t>Можно одновременно использовать пункт 1 и пункт 2, опираясь на    </a:t>
            </a:r>
            <a:r>
              <a:rPr lang="ru-RU" sz="2800" dirty="0" smtClean="0"/>
              <a:t>зрительную </a:t>
            </a:r>
            <a:r>
              <a:rPr lang="ru-RU" sz="2800" dirty="0"/>
              <a:t>и  слуховую память.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16086412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7924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9A268C"/>
                </a:solidFill>
              </a:rPr>
              <a:t>Использование нетрадиционных приёмов</a:t>
            </a:r>
            <a:r>
              <a:rPr lang="ru-RU" sz="3200" b="1" dirty="0" smtClean="0"/>
              <a:t> </a:t>
            </a:r>
            <a:r>
              <a:rPr lang="ru-RU" sz="3200" dirty="0" smtClean="0"/>
              <a:t> 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dirty="0" smtClean="0"/>
              <a:t>«</a:t>
            </a:r>
            <a:r>
              <a:rPr lang="ru-RU" sz="3200" u="sng" dirty="0" smtClean="0"/>
              <a:t>Корзина</a:t>
            </a:r>
            <a:r>
              <a:rPr lang="ru-RU" sz="3200" dirty="0" smtClean="0"/>
              <a:t>” идей, понятий, имен…»</a:t>
            </a:r>
            <a:br>
              <a:rPr lang="ru-RU" sz="3200" dirty="0" smtClean="0"/>
            </a:br>
            <a:r>
              <a:rPr lang="ru-RU" sz="3200" dirty="0" smtClean="0"/>
              <a:t>«Пометки на полях»</a:t>
            </a:r>
            <a:br>
              <a:rPr lang="ru-RU" sz="3200" dirty="0" smtClean="0"/>
            </a:br>
            <a:r>
              <a:rPr lang="ru-RU" sz="3200" dirty="0" smtClean="0"/>
              <a:t>Составление таблицы ЗУХ</a:t>
            </a:r>
            <a:br>
              <a:rPr lang="ru-RU" sz="3200" dirty="0" smtClean="0"/>
            </a:br>
            <a:r>
              <a:rPr lang="ru-RU" sz="3200" dirty="0" err="1" smtClean="0"/>
              <a:t>Синквейн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Детализация</a:t>
            </a:r>
            <a:br>
              <a:rPr lang="ru-RU" sz="3200" dirty="0" smtClean="0"/>
            </a:br>
            <a:r>
              <a:rPr lang="ru-RU" sz="3200" dirty="0" smtClean="0"/>
              <a:t>«Шесть шляп мышления»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18110423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612845"/>
            <a:ext cx="79248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9A268C"/>
                </a:solidFill>
              </a:rPr>
              <a:t>Прием “</a:t>
            </a:r>
            <a:r>
              <a:rPr lang="ru-RU" sz="2400" b="1" u="sng" dirty="0">
                <a:solidFill>
                  <a:srgbClr val="9A268C"/>
                </a:solidFill>
                <a:hlinkClick r:id="rId2"/>
              </a:rPr>
              <a:t>Корзина</a:t>
            </a:r>
            <a:r>
              <a:rPr lang="ru-RU" sz="2400" b="1" dirty="0">
                <a:solidFill>
                  <a:srgbClr val="9A268C"/>
                </a:solidFill>
              </a:rPr>
              <a:t>” идей, понятий, имен…</a:t>
            </a:r>
            <a:br>
              <a:rPr lang="ru-RU" sz="2400" b="1" dirty="0">
                <a:solidFill>
                  <a:srgbClr val="9A268C"/>
                </a:solidFill>
              </a:rPr>
            </a:br>
            <a:r>
              <a:rPr lang="ru-RU" sz="2400" dirty="0"/>
              <a:t>Это прием организации индивидуальной и групповой работы учащихся на начальной стадии урока, когда идет актуализация имеющегося у них опыта и знаний. Он позволяет выяснить все, что знают или думают, что знают ученики по обсуждаемой теме урока. На доске можно нарисовать </a:t>
            </a:r>
            <a:r>
              <a:rPr lang="ru-RU" sz="2400" u="sng" dirty="0" smtClean="0"/>
              <a:t>значок </a:t>
            </a:r>
            <a:r>
              <a:rPr lang="ru-RU" sz="2400" dirty="0" smtClean="0"/>
              <a:t>корзины</a:t>
            </a:r>
            <a:r>
              <a:rPr lang="ru-RU" sz="2400" dirty="0"/>
              <a:t>, в которой условно будет собрано все то, что все ученики вместе знают об изучаемой теме. Обмен информацией проводится по следующей процедуре.</a:t>
            </a:r>
            <a:br>
              <a:rPr lang="ru-RU" sz="2400" dirty="0"/>
            </a:br>
            <a:r>
              <a:rPr lang="ru-RU" sz="2400" dirty="0"/>
              <a:t>Задается прямой вопрос о том, что известно ученикам по той или иной проблеме.</a:t>
            </a:r>
            <a:br>
              <a:rPr lang="ru-RU" sz="2400" dirty="0"/>
            </a:br>
            <a:r>
              <a:rPr lang="ru-RU" sz="2400" dirty="0"/>
              <a:t>Сначала каждый ученик вспоминает и записывает в тетради все, что знает по той или иной проблеме (строго индивидуальная работа, продолжительность 1-2 минуты).</a:t>
            </a:r>
            <a:br>
              <a:rPr lang="ru-RU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9843214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533400"/>
            <a:ext cx="7848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9A268C"/>
                </a:solidFill>
              </a:rPr>
              <a:t>Прием “Пометки на полях”</a:t>
            </a:r>
            <a:br>
              <a:rPr lang="ru-RU" sz="3200" b="1" dirty="0">
                <a:solidFill>
                  <a:srgbClr val="9A268C"/>
                </a:solidFill>
              </a:rPr>
            </a:br>
            <a:r>
              <a:rPr lang="ru-RU" sz="3200" dirty="0"/>
              <a:t>Педагогический прием, известный как ИНСЕРТ. Этот прием является средством, позволяющим ученику отслеживать свое понимание прочитанного текста. Технически он достаточно прост. Учеников надо познакомить с рядом маркировочных знаков и предложить им по мере чтения ставить их карандашом на полях специально подобранного и распечатанного текста.</a:t>
            </a:r>
          </a:p>
        </p:txBody>
      </p:sp>
    </p:spTree>
    <p:extLst>
      <p:ext uri="{BB962C8B-B14F-4D97-AF65-F5344CB8AC3E}">
        <p14:creationId xmlns:p14="http://schemas.microsoft.com/office/powerpoint/2010/main" val="289315709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685800"/>
            <a:ext cx="79248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Знаком “галочка” (v)</a:t>
            </a:r>
            <a:r>
              <a:rPr lang="ru-RU" sz="2400" dirty="0"/>
              <a:t>отмечается в тексте информация, которая уже известна ученику. Он ранее с ней познакомился. При этом источник информации и степень достоверности не имеет значения.</a:t>
            </a:r>
            <a:br>
              <a:rPr lang="ru-RU" sz="2400" dirty="0"/>
            </a:br>
            <a:r>
              <a:rPr lang="ru-RU" sz="2400" b="1" dirty="0"/>
              <a:t>Знаком “плюс” (+)</a:t>
            </a:r>
            <a:r>
              <a:rPr lang="ru-RU" sz="2400" dirty="0"/>
              <a:t>отмечается новое знание, новая информация. Ученик ставит этот знак только в том случае, если он впервые встречается с прочитанным текстом.</a:t>
            </a:r>
            <a:br>
              <a:rPr lang="ru-RU" sz="2400" dirty="0"/>
            </a:br>
            <a:r>
              <a:rPr lang="ru-RU" sz="2400" b="1" dirty="0"/>
              <a:t>Знаком “минус” (-)</a:t>
            </a:r>
            <a:r>
              <a:rPr lang="ru-RU" sz="2400" dirty="0"/>
              <a:t>отмечается то, что идет вразрез с имеющимися у ученика представлениями, о чем он думал иначе.</a:t>
            </a:r>
            <a:br>
              <a:rPr lang="ru-RU" sz="2400" dirty="0"/>
            </a:br>
            <a:r>
              <a:rPr lang="ru-RU" sz="2400" b="1" dirty="0"/>
              <a:t>Знаком “вопрос” (?)</a:t>
            </a:r>
            <a:r>
              <a:rPr lang="ru-RU" sz="2400" dirty="0"/>
              <a:t>отмечается то, что осталось непонятным ученику и требует дополнительных сведений, вызывает желание узнать подробнее.</a:t>
            </a:r>
          </a:p>
        </p:txBody>
      </p:sp>
    </p:spTree>
    <p:extLst>
      <p:ext uri="{BB962C8B-B14F-4D97-AF65-F5344CB8AC3E}">
        <p14:creationId xmlns:p14="http://schemas.microsoft.com/office/powerpoint/2010/main" val="418573108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533400"/>
            <a:ext cx="80772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9A268C"/>
                </a:solidFill>
              </a:rPr>
              <a:t>Прием составления маркировочной таблицы “ЗУХ”</a:t>
            </a:r>
            <a:br>
              <a:rPr lang="ru-RU" sz="3200" b="1" dirty="0">
                <a:solidFill>
                  <a:srgbClr val="9A268C"/>
                </a:solidFill>
              </a:rPr>
            </a:br>
            <a:r>
              <a:rPr lang="ru-RU" sz="3200" dirty="0"/>
              <a:t>Одной из возможных форм контроля эффективности чтения с пометками является составление маркировочной таблицы. В ней три </a:t>
            </a:r>
            <a:r>
              <a:rPr lang="ru-RU" sz="3200" u="sng" dirty="0" smtClean="0"/>
              <a:t>колонки</a:t>
            </a:r>
            <a:r>
              <a:rPr lang="ru-RU" sz="3200" dirty="0" smtClean="0"/>
              <a:t>: </a:t>
            </a:r>
            <a:r>
              <a:rPr lang="ru-RU" sz="3200" dirty="0">
                <a:solidFill>
                  <a:srgbClr val="FF0000"/>
                </a:solidFill>
              </a:rPr>
              <a:t>знаю, узнал(а) новое, хочу узнать подробнее</a:t>
            </a:r>
            <a:r>
              <a:rPr lang="ru-RU" sz="3200" dirty="0"/>
              <a:t>, что соответствует аббревиатуре ЗУХ.</a:t>
            </a:r>
          </a:p>
        </p:txBody>
      </p:sp>
    </p:spTree>
    <p:extLst>
      <p:ext uri="{BB962C8B-B14F-4D97-AF65-F5344CB8AC3E}">
        <p14:creationId xmlns:p14="http://schemas.microsoft.com/office/powerpoint/2010/main" val="367450548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685800"/>
            <a:ext cx="7848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9A268C"/>
                </a:solidFill>
              </a:rPr>
              <a:t>Прием “Написание </a:t>
            </a:r>
            <a:r>
              <a:rPr lang="ru-RU" sz="3200" b="1" dirty="0" err="1">
                <a:solidFill>
                  <a:srgbClr val="9A268C"/>
                </a:solidFill>
              </a:rPr>
              <a:t>синквейна</a:t>
            </a:r>
            <a:r>
              <a:rPr lang="ru-RU" sz="3200" b="1" dirty="0">
                <a:solidFill>
                  <a:srgbClr val="9A268C"/>
                </a:solidFill>
              </a:rPr>
              <a:t>”</a:t>
            </a:r>
            <a:br>
              <a:rPr lang="ru-RU" sz="3200" b="1" dirty="0">
                <a:solidFill>
                  <a:srgbClr val="9A268C"/>
                </a:solidFill>
              </a:rPr>
            </a:br>
            <a:r>
              <a:rPr lang="ru-RU" sz="3200" dirty="0"/>
              <a:t>В</a:t>
            </a:r>
            <a:r>
              <a:rPr lang="ru-RU" sz="3200" b="1" dirty="0"/>
              <a:t> </a:t>
            </a:r>
            <a:r>
              <a:rPr lang="ru-RU" sz="3200" dirty="0"/>
              <a:t>переводе с французского слово “</a:t>
            </a:r>
            <a:r>
              <a:rPr lang="ru-RU" sz="3200" dirty="0" err="1"/>
              <a:t>синквейн</a:t>
            </a:r>
            <a:r>
              <a:rPr lang="ru-RU" sz="3200" dirty="0"/>
              <a:t>” означает стихотворение, состоящее из пяти строк, которое пишется по определенным правилам. </a:t>
            </a:r>
          </a:p>
        </p:txBody>
      </p:sp>
    </p:spTree>
    <p:extLst>
      <p:ext uri="{BB962C8B-B14F-4D97-AF65-F5344CB8AC3E}">
        <p14:creationId xmlns:p14="http://schemas.microsoft.com/office/powerpoint/2010/main" val="85795651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474345"/>
            <a:ext cx="8001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На </a:t>
            </a:r>
            <a:r>
              <a:rPr lang="ru-RU" sz="2400" b="1" dirty="0"/>
              <a:t>первой строчке </a:t>
            </a:r>
            <a:r>
              <a:rPr lang="ru-RU" sz="2400" dirty="0"/>
              <a:t>записывается одно слово – </a:t>
            </a:r>
            <a:r>
              <a:rPr lang="ru-RU" sz="2400" b="1" u="sng" dirty="0"/>
              <a:t>существительное</a:t>
            </a:r>
            <a:r>
              <a:rPr lang="ru-RU" sz="2400" dirty="0"/>
              <a:t>. Это и есть тема </a:t>
            </a:r>
            <a:r>
              <a:rPr lang="ru-RU" sz="2400" dirty="0" err="1"/>
              <a:t>синквейна</a:t>
            </a:r>
            <a:r>
              <a:rPr lang="ru-RU" sz="2400" dirty="0"/>
              <a:t>.</a:t>
            </a:r>
            <a:br>
              <a:rPr lang="ru-RU" sz="2400" dirty="0"/>
            </a:br>
            <a:r>
              <a:rPr lang="ru-RU" sz="2400" dirty="0"/>
              <a:t>На </a:t>
            </a:r>
            <a:r>
              <a:rPr lang="ru-RU" sz="2400" b="1" dirty="0"/>
              <a:t>второй строчке </a:t>
            </a:r>
            <a:r>
              <a:rPr lang="ru-RU" sz="2400" dirty="0"/>
              <a:t>надо написать </a:t>
            </a:r>
            <a:r>
              <a:rPr lang="ru-RU" sz="2400" b="1" u="sng" dirty="0"/>
              <a:t>два прилагательных</a:t>
            </a:r>
            <a:r>
              <a:rPr lang="ru-RU" sz="2400" dirty="0"/>
              <a:t>, раскрывающих тему </a:t>
            </a:r>
            <a:r>
              <a:rPr lang="ru-RU" sz="2400" dirty="0" err="1"/>
              <a:t>синквейна</a:t>
            </a:r>
            <a:r>
              <a:rPr lang="ru-RU" sz="2400" dirty="0"/>
              <a:t>.</a:t>
            </a:r>
            <a:br>
              <a:rPr lang="ru-RU" sz="2400" dirty="0"/>
            </a:br>
            <a:r>
              <a:rPr lang="ru-RU" sz="2400" dirty="0"/>
              <a:t>На </a:t>
            </a:r>
            <a:r>
              <a:rPr lang="ru-RU" sz="2400" b="1" u="sng" dirty="0"/>
              <a:t>третьей строчке </a:t>
            </a:r>
            <a:r>
              <a:rPr lang="ru-RU" sz="2400" dirty="0"/>
              <a:t>записываются </a:t>
            </a:r>
            <a:r>
              <a:rPr lang="ru-RU" sz="2400" b="1" u="sng" dirty="0"/>
              <a:t>три глагола</a:t>
            </a:r>
            <a:r>
              <a:rPr lang="ru-RU" sz="2400" dirty="0"/>
              <a:t>, описывающих действия, относящиеся к теме </a:t>
            </a:r>
            <a:r>
              <a:rPr lang="ru-RU" sz="2400" dirty="0" err="1"/>
              <a:t>синквейна</a:t>
            </a:r>
            <a:r>
              <a:rPr lang="ru-RU" sz="2400" dirty="0"/>
              <a:t>.</a:t>
            </a:r>
            <a:br>
              <a:rPr lang="ru-RU" sz="2400" dirty="0"/>
            </a:br>
            <a:r>
              <a:rPr lang="ru-RU" sz="2400" dirty="0"/>
              <a:t>На </a:t>
            </a:r>
            <a:r>
              <a:rPr lang="ru-RU" sz="2400" b="1" u="sng" dirty="0"/>
              <a:t>четвертой строчке </a:t>
            </a:r>
            <a:r>
              <a:rPr lang="ru-RU" sz="2400" dirty="0"/>
              <a:t>размещается </a:t>
            </a:r>
            <a:r>
              <a:rPr lang="ru-RU" sz="2400" b="1" u="sng" dirty="0"/>
              <a:t>целая фраза, предложение,</a:t>
            </a:r>
            <a:r>
              <a:rPr lang="ru-RU" sz="2400" dirty="0"/>
              <a:t> состоящее из нескольких слов, с помощью которого ученик высказывает свое отношение к теме. Это может быть крылатое выражение, цитата или составленная учеником фраза в контексте темы.</a:t>
            </a:r>
            <a:br>
              <a:rPr lang="ru-RU" sz="2400" dirty="0"/>
            </a:br>
            <a:r>
              <a:rPr lang="ru-RU" sz="2400" b="1" u="sng" dirty="0"/>
              <a:t>Последняя строчка – это слово-резюме</a:t>
            </a:r>
            <a:r>
              <a:rPr lang="ru-RU" sz="2400" dirty="0"/>
              <a:t>, которое дает новую интерпретацию темы, позволяет выразить к ней личное отношение.</a:t>
            </a:r>
            <a:br>
              <a:rPr lang="ru-RU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9579817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9049" y="609600"/>
            <a:ext cx="79248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/>
              <a:t>Приём «</a:t>
            </a:r>
            <a:r>
              <a:rPr lang="ru-RU" sz="3200" b="1" dirty="0">
                <a:solidFill>
                  <a:srgbClr val="FF0000"/>
                </a:solidFill>
              </a:rPr>
              <a:t>Ш</a:t>
            </a:r>
            <a:r>
              <a:rPr lang="ru-RU" sz="3200" b="1" dirty="0">
                <a:solidFill>
                  <a:srgbClr val="00B050"/>
                </a:solidFill>
              </a:rPr>
              <a:t>е</a:t>
            </a:r>
            <a:r>
              <a:rPr lang="ru-RU" sz="3200" b="1" dirty="0">
                <a:solidFill>
                  <a:srgbClr val="FFFF00"/>
                </a:solidFill>
              </a:rPr>
              <a:t>с</a:t>
            </a:r>
            <a:r>
              <a:rPr lang="ru-RU" sz="3200" b="1" dirty="0">
                <a:solidFill>
                  <a:srgbClr val="0070C0"/>
                </a:solidFill>
              </a:rPr>
              <a:t>т</a:t>
            </a:r>
            <a:r>
              <a:rPr lang="ru-RU" sz="3200" b="1" dirty="0"/>
              <a:t>ь шляп мышления</a:t>
            </a:r>
            <a:r>
              <a:rPr lang="ru-RU" sz="3200" b="1" dirty="0" smtClean="0"/>
              <a:t>»</a:t>
            </a:r>
          </a:p>
          <a:p>
            <a:pPr algn="just"/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 smtClean="0"/>
              <a:t>	</a:t>
            </a:r>
            <a:r>
              <a:rPr lang="ru-RU" sz="3200" dirty="0" smtClean="0"/>
              <a:t>Но </a:t>
            </a:r>
            <a:r>
              <a:rPr lang="ru-RU" sz="3200" dirty="0"/>
              <a:t>мы не только по-разному воспринимаем </a:t>
            </a:r>
            <a:r>
              <a:rPr lang="ru-RU" sz="3200" dirty="0" smtClean="0"/>
              <a:t>мир, </a:t>
            </a:r>
            <a:r>
              <a:rPr lang="ru-RU" sz="3200" dirty="0"/>
              <a:t>но и по-разному мыслим. Это свойство нашей психики также необходимо использовать для реализации фазы рефлексии. И мыслить мы можем шестью различными способами, то есть в шести «шляпах</a:t>
            </a:r>
            <a:r>
              <a:rPr lang="ru-RU" sz="3200" dirty="0" smtClean="0"/>
              <a:t>»!</a:t>
            </a:r>
          </a:p>
          <a:p>
            <a:pPr algn="just"/>
            <a:r>
              <a:rPr lang="ru-RU" sz="3200" dirty="0"/>
              <a:t>Группа школьников делится на шесть групп. </a:t>
            </a:r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246722888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609600"/>
            <a:ext cx="7924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Белая шляпа</a:t>
            </a:r>
            <a:br>
              <a:rPr lang="ru-RU" sz="2800" b="1" dirty="0"/>
            </a:br>
            <a:r>
              <a:rPr lang="ru-RU" sz="2800" u="sng" dirty="0">
                <a:hlinkClick r:id="rId2"/>
              </a:rPr>
              <a:t>Белая шляпа</a:t>
            </a:r>
            <a:r>
              <a:rPr lang="ru-RU" sz="2800" dirty="0"/>
              <a:t> – мыслим фактами, цифрами. Без эмоций, без субъективных оценок. Только факты!!! Можно цитировать чью-то субъективную точку зрения, но бесстрастно, как цитату. Пример: «Какие события произошли в этой книге?», «Перечислите героев романа»</a:t>
            </a:r>
          </a:p>
        </p:txBody>
      </p:sp>
    </p:spTree>
    <p:extLst>
      <p:ext uri="{BB962C8B-B14F-4D97-AF65-F5344CB8AC3E}">
        <p14:creationId xmlns:p14="http://schemas.microsoft.com/office/powerpoint/2010/main" val="2740605013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01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FF00"/>
                </a:solidFill>
              </a:rPr>
              <a:t>Желтая</a:t>
            </a:r>
            <a:r>
              <a:rPr lang="ru-RU" sz="3200" b="1" dirty="0"/>
              <a:t> шляпа</a:t>
            </a:r>
            <a:br>
              <a:rPr lang="ru-RU" sz="3200" b="1" dirty="0"/>
            </a:br>
            <a:r>
              <a:rPr lang="ru-RU" sz="3200" dirty="0"/>
              <a:t>Позитивное мышление. Необходимо выделить в рассматриваемом явлении позитивные стороны и (!!!) аргументировать, почему они являются позитивными. Нужно не просто сказать, что именно было хорошо, полезно, продуктивно, конструктивно, но и объяснить, почему. </a:t>
            </a:r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2934477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0292" y="685800"/>
            <a:ext cx="8001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Черная шляпа. </a:t>
            </a:r>
            <a:r>
              <a:rPr lang="ru-RU" sz="3200" dirty="0"/>
              <a:t>Противоположность желтой шляпе. Нужно определить, что было трудно, неясно, проблематично, негативно, вхолостую и – объяснить, почему так произошло. Смысл заключается в том, чтобы не только выделить противоречия, недостатки, но и проанализировать их причины. </a:t>
            </a:r>
          </a:p>
        </p:txBody>
      </p:sp>
    </p:spTree>
    <p:extLst>
      <p:ext uri="{BB962C8B-B14F-4D97-AF65-F5344CB8AC3E}">
        <p14:creationId xmlns:p14="http://schemas.microsoft.com/office/powerpoint/2010/main" val="89731592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609600"/>
            <a:ext cx="7924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Красная</a:t>
            </a:r>
            <a:r>
              <a:rPr lang="ru-RU" sz="2800" b="1" dirty="0"/>
              <a:t> шляпа. </a:t>
            </a:r>
            <a:r>
              <a:rPr lang="ru-RU" sz="2800" dirty="0"/>
              <a:t>Это – эмоциональная </a:t>
            </a:r>
            <a:r>
              <a:rPr lang="ru-RU" sz="2800" dirty="0" smtClean="0"/>
              <a:t>шляпа. </a:t>
            </a:r>
            <a:r>
              <a:rPr lang="ru-RU" sz="2800" dirty="0"/>
              <a:t>Нужно связать изменения собственного эмоционального состояния с теми или иными моментами рассматриваемого явления. С каким именно моментом занятия (серии занятий) связана та или иная эмоция? Не нужно объяснять, почему Вы пережили то или иное эмоциональное состояние (грусть, радость, интерес, раздражение, обиду, агрессию, удивление и т. д.), но лишь осознать это. Иногда эмоции помогают нам точнее определить направление поиска, анализа.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92049024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7255" y="609600"/>
            <a:ext cx="79248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50"/>
                </a:solidFill>
              </a:rPr>
              <a:t>Зеленая</a:t>
            </a:r>
            <a:r>
              <a:rPr lang="ru-RU" sz="3200" b="1" dirty="0"/>
              <a:t> шляпа.</a:t>
            </a:r>
            <a:r>
              <a:rPr lang="ru-RU" sz="3200" dirty="0"/>
              <a:t> Это – творческое мышление. Задайтесь вопросами: «Как можно было бы применить </a:t>
            </a:r>
            <a:r>
              <a:rPr lang="ru-RU" sz="3200" u="sng" dirty="0" smtClean="0"/>
              <a:t>тот </a:t>
            </a:r>
            <a:r>
              <a:rPr lang="ru-RU" sz="3200" dirty="0" smtClean="0"/>
              <a:t>или </a:t>
            </a:r>
            <a:r>
              <a:rPr lang="ru-RU" sz="3200" dirty="0"/>
              <a:t>иной факт, метод и т.д. в новой ситуации?», «Что можно было бы сделать иначе, почему и как именно?», «Как можно было бы усовершенствовать </a:t>
            </a:r>
            <a:r>
              <a:rPr lang="ru-RU" sz="3200" u="sng" dirty="0" smtClean="0"/>
              <a:t>тот</a:t>
            </a:r>
            <a:r>
              <a:rPr lang="ru-RU" sz="3200" dirty="0"/>
              <a:t> или иной аспект?» и др. Эта </a:t>
            </a:r>
            <a:r>
              <a:rPr lang="ru-RU" sz="3200" dirty="0" smtClean="0"/>
              <a:t>«</a:t>
            </a:r>
            <a:r>
              <a:rPr lang="ru-RU" sz="3200" u="sng" dirty="0" smtClean="0"/>
              <a:t>шляпа</a:t>
            </a:r>
            <a:r>
              <a:rPr lang="ru-RU" sz="3200" dirty="0" smtClean="0"/>
              <a:t>» </a:t>
            </a:r>
            <a:r>
              <a:rPr lang="ru-RU" sz="3200" dirty="0"/>
              <a:t>позволяет найти новые грани в изучаемом материале. </a:t>
            </a:r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905537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09600"/>
            <a:ext cx="80772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2"/>
                </a:solidFill>
              </a:rPr>
              <a:t>Синяя</a:t>
            </a:r>
            <a:r>
              <a:rPr lang="ru-RU" sz="2800" b="1" dirty="0"/>
              <a:t> </a:t>
            </a:r>
            <a:r>
              <a:rPr lang="ru-RU" sz="2800" b="1" dirty="0" smtClean="0"/>
              <a:t>ШЛЯПА.</a:t>
            </a:r>
            <a:r>
              <a:rPr lang="ru-RU" sz="2800" b="1" dirty="0"/>
              <a:t> </a:t>
            </a:r>
            <a:r>
              <a:rPr lang="ru-RU" sz="2800" dirty="0"/>
              <a:t>Это </a:t>
            </a:r>
            <a:r>
              <a:rPr lang="ru-RU" sz="2800" dirty="0" smtClean="0"/>
              <a:t>– обобщающая </a:t>
            </a:r>
            <a:r>
              <a:rPr lang="ru-RU" sz="2800" dirty="0"/>
              <a:t>шляпа. Те, кто мыслит в «синем» русле, старается обобщить высказывания других «шляп», сделать общие выводы, найти обобщающие параллели и т. д. Группе, выбравшей синюю шляпу, необходимо все время работы поделить на две равные части: в первой – походить по другим группам, послушать, что они говорят, а во второй – вернуться в свою «синюю» группу и обобщить собранный материал. За ними – </a:t>
            </a:r>
            <a:r>
              <a:rPr lang="ru-RU" sz="2800" b="1" dirty="0" smtClean="0">
                <a:solidFill>
                  <a:srgbClr val="9A268C"/>
                </a:solidFill>
              </a:rPr>
              <a:t>последнее слово</a:t>
            </a:r>
            <a:r>
              <a:rPr lang="ru-RU" sz="2800" dirty="0" smtClean="0"/>
              <a:t>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5842560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566678"/>
            <a:ext cx="78486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9A268C"/>
                </a:solidFill>
              </a:rPr>
              <a:t>Документальные фильмы.</a:t>
            </a:r>
            <a:r>
              <a:rPr lang="ru-RU" sz="3200" dirty="0">
                <a:solidFill>
                  <a:srgbClr val="9A268C"/>
                </a:solidFill>
              </a:rPr>
              <a:t/>
            </a:r>
            <a:br>
              <a:rPr lang="ru-RU" sz="3200" dirty="0">
                <a:solidFill>
                  <a:srgbClr val="9A268C"/>
                </a:solidFill>
              </a:rPr>
            </a:br>
            <a:r>
              <a:rPr lang="ru-RU" sz="3200" dirty="0"/>
              <a:t>По биографиям писателей задание всегда одно: записать основные факты биографии писателя или поэта. Можно оформлять в виде таблицы: год, факт жизни, факт творчества. Можно записывать в виде плана, простого или сложного. А можно предложить записать только опорные слова и даты. Ребята учатся конспектировать лекцию, отбирать важное.</a:t>
            </a:r>
          </a:p>
        </p:txBody>
      </p:sp>
    </p:spTree>
    <p:extLst>
      <p:ext uri="{BB962C8B-B14F-4D97-AF65-F5344CB8AC3E}">
        <p14:creationId xmlns:p14="http://schemas.microsoft.com/office/powerpoint/2010/main" val="294248416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533400"/>
            <a:ext cx="7924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9A268C"/>
                </a:solidFill>
              </a:rPr>
              <a:t>Подготовка собственной информации с использованием разных носителей.</a:t>
            </a:r>
            <a:br>
              <a:rPr lang="ru-RU" sz="2800" b="1" dirty="0">
                <a:solidFill>
                  <a:srgbClr val="9A268C"/>
                </a:solidFill>
              </a:rPr>
            </a:br>
            <a:r>
              <a:rPr lang="ru-RU" sz="2800" dirty="0"/>
              <a:t>Ученик должен самостоятельно подготовить небольшое информационное сообщение, содержащее не только перечисление фактов, но и их оценку. Выбор носителя информации (от обычного бумажного до сайта в Интернете) не имеет принципиального значения, хотя современный ученик отдает предпочтение использованию сложных технических средств: фотокамеры, видеокамеры, компьютера. </a:t>
            </a:r>
          </a:p>
        </p:txBody>
      </p:sp>
    </p:spTree>
    <p:extLst>
      <p:ext uri="{BB962C8B-B14F-4D97-AF65-F5344CB8AC3E}">
        <p14:creationId xmlns:p14="http://schemas.microsoft.com/office/powerpoint/2010/main" val="289191035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67640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5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5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</TotalTime>
  <Words>1314</Words>
  <Application>Microsoft Office PowerPoint</Application>
  <PresentationFormat>Экран (4:3)</PresentationFormat>
  <Paragraphs>205</Paragraphs>
  <Slides>40</Slides>
  <Notes>17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Office Theme</vt:lpstr>
      <vt:lpstr> </vt:lpstr>
      <vt:lpstr>Презентация PowerPoint</vt:lpstr>
      <vt:lpstr>«Информационная культура»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Практическая часть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 использовании шаблона ссылка на Pedsovet.su обязательна</dc:title>
  <dc:creator>Катенок</dc:creator>
  <cp:lastModifiedBy>1</cp:lastModifiedBy>
  <cp:revision>117</cp:revision>
  <cp:lastPrinted>2019-11-20T12:06:25Z</cp:lastPrinted>
  <dcterms:created xsi:type="dcterms:W3CDTF">2013-10-20T14:43:13Z</dcterms:created>
  <dcterms:modified xsi:type="dcterms:W3CDTF">2020-03-11T23:24:45Z</dcterms:modified>
</cp:coreProperties>
</file>