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5.xml.rels" ContentType="application/vnd.openxmlformats-package.relationships+xml"/>
  <Override PartName="/ppt/notesSlides/notesSlide5.xml" ContentType="application/vnd.openxmlformats-officedocument.presentationml.notesSlide+xml"/>
  <Override PartName="/ppt/_rels/presentation.xml.rels" ContentType="application/vnd.openxmlformats-package.relationships+xml"/>
  <Override PartName="/ppt/media/image7.jpeg" ContentType="image/jpeg"/>
  <Override PartName="/ppt/media/image20.jpeg" ContentType="image/jpeg"/>
  <Override PartName="/ppt/media/image9.jpeg" ContentType="image/jpeg"/>
  <Override PartName="/ppt/media/image11.jpeg" ContentType="image/jpeg"/>
  <Override PartName="/ppt/media/image22.jpeg" ContentType="image/jpeg"/>
  <Override PartName="/ppt/media/image16.png" ContentType="image/png"/>
  <Override PartName="/ppt/media/image24.jpeg" ContentType="image/jpeg"/>
  <Override PartName="/ppt/media/image2.jpeg" ContentType="image/jpeg"/>
  <Override PartName="/ppt/media/image18.png" ContentType="image/png"/>
  <Override PartName="/ppt/media/image26.jpeg" ContentType="image/jpeg"/>
  <Override PartName="/ppt/media/image29.png" ContentType="image/png"/>
  <Override PartName="/ppt/media/image4.jpeg" ContentType="image/jpeg"/>
  <Override PartName="/ppt/media/image3.png" ContentType="image/png"/>
  <Override PartName="/ppt/media/image28.jpeg" ContentType="image/jpeg"/>
  <Override PartName="/ppt/media/image6.jpeg" ContentType="image/jpeg"/>
  <Override PartName="/ppt/media/image19.jpeg" ContentType="image/jpeg"/>
  <Override PartName="/ppt/media/image8.jpeg" ContentType="image/jpeg"/>
  <Override PartName="/ppt/media/image10.jpeg" ContentType="image/jpeg"/>
  <Override PartName="/ppt/media/image21.jpeg" ContentType="image/jpeg"/>
  <Override PartName="/ppt/media/image13.png" ContentType="image/png"/>
  <Override PartName="/ppt/media/image15.png" ContentType="image/png"/>
  <Override PartName="/ppt/media/image12.jpeg" ContentType="image/jpeg"/>
  <Override PartName="/ppt/media/image23.jpeg" ContentType="image/jpeg"/>
  <Override PartName="/ppt/media/image1.jpeg" ContentType="image/jpeg"/>
  <Override PartName="/ppt/media/image17.png" ContentType="image/png"/>
  <Override PartName="/ppt/media/image25.jpeg" ContentType="image/jpeg"/>
  <Override PartName="/ppt/media/image14.jpeg" ContentType="image/jpeg"/>
  <Override PartName="/ppt/media/image27.jpeg" ContentType="image/jpeg"/>
  <Override PartName="/ppt/media/image5.jpeg" ContentType="image/jpe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Для правки формата примечаний щелкните мышью</a:t>
            </a:r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&lt;заголовок&gt;</a:t>
            </a:r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ru-RU"/>
              <a:t>&lt;дата/время&gt;</a:t>
            </a:r>
            <a:endParaRPr/>
          </a:p>
        </p:txBody>
      </p:sp>
      <p:sp>
        <p:nvSpPr>
          <p:cNvPr id="37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ru-RU"/>
              <a:t>&lt;нижний колонтитул&gt;</a:t>
            </a:r>
            <a:endParaRPr/>
          </a:p>
        </p:txBody>
      </p:sp>
      <p:sp>
        <p:nvSpPr>
          <p:cNvPr id="38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4EC26D8B-4569-469E-98B4-8F907C0F7E77}" type="slidenum">
              <a:rPr lang="ru-RU"/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1796120" cy="1179612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85" name="CustomShape 2"/>
          <p:cNvSpPr/>
          <p:nvPr/>
        </p:nvSpPr>
        <p:spPr>
          <a:xfrm>
            <a:off x="0" y="0"/>
            <a:ext cx="11796120" cy="1179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DED051E3-4785-42D1-BA3B-CD102F743307}" type="slidenum">
              <a:rPr lang="ru-RU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image" Target="../media/image29.pn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39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40" name="CustomShape 1"/>
          <p:cNvSpPr/>
          <p:nvPr/>
        </p:nvSpPr>
        <p:spPr>
          <a:xfrm>
            <a:off x="304920" y="2160360"/>
            <a:ext cx="4054320" cy="9136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Calibri"/>
              </a:rPr>
              <a:t>МАСЛЕНИЦА</a:t>
            </a:r>
            <a:endParaRPr/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41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42" name="CustomShape 1"/>
          <p:cNvSpPr/>
          <p:nvPr/>
        </p:nvSpPr>
        <p:spPr>
          <a:xfrm>
            <a:off x="357120" y="785880"/>
            <a:ext cx="3856680" cy="604440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Этот праздник к нам идет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Раннею весною,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Сколько радостей несет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Он всегда с собою!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Ледяные горы ждут,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И снежок сверкает,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Санки с горок вниз бегут,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Смех не умолкает.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Дома аромат блинов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Праздничный чудесный,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На блины друзей зовем,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Будем есть их вместе.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Шумно, весело пройдет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Сырная Седмица,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А за ней - Великий пост,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Время, чтоб молиться.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43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643200" y="0"/>
            <a:ext cx="5499720" cy="6856920"/>
          </a:xfrm>
          <a:prstGeom prst="rect">
            <a:avLst/>
          </a:prstGeom>
        </p:spPr>
      </p:pic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44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45" name="CustomShape 1"/>
          <p:cNvSpPr/>
          <p:nvPr/>
        </p:nvSpPr>
        <p:spPr>
          <a:xfrm>
            <a:off x="0" y="2702880"/>
            <a:ext cx="4428000" cy="44780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i="1" lang="ru-RU" sz="2400">
                <a:solidFill>
                  <a:srgbClr val="000000"/>
                </a:solidFill>
                <a:latin typeface="Calibri"/>
              </a:rPr>
              <a:t>Семь дней Масленица звенит бубенцами, кричит гармошками, горит                    пестрыми красками                     нарядов. Масленичная </a:t>
            </a:r>
            <a:endParaRPr/>
          </a:p>
          <a:p>
            <a:pPr algn="ctr">
              <a:lnSpc>
                <a:spcPct val="100000"/>
              </a:lnSpc>
            </a:pPr>
            <a:r>
              <a:rPr i="1" lang="ru-RU" sz="2400">
                <a:solidFill>
                  <a:srgbClr val="000000"/>
                </a:solidFill>
                <a:latin typeface="Calibri"/>
              </a:rPr>
              <a:t>неделя буквально переполнена праздничными делами, традиционными играми, затеями и обрядами.                                                                               Сил, энергии, задора                      хватит на все! </a:t>
            </a:r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46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47" name="CustomShape 1"/>
          <p:cNvSpPr/>
          <p:nvPr/>
        </p:nvSpPr>
        <p:spPr>
          <a:xfrm>
            <a:off x="142920" y="857160"/>
            <a:ext cx="4213800" cy="511884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400">
                <a:solidFill>
                  <a:srgbClr val="ffffff"/>
                </a:solidFill>
                <a:latin typeface="Calibri"/>
              </a:rPr>
              <a:t>Торговые ряды на ярмарке  масленичного городка ломятся от всевозможных лакомств. Пузатые самовары с бархатным чаем, душистые связки баранок, лавки с орехами и медовыми пряниками, да не обычными, а с узорами да надписями: «Кого люблю - тому дарю», «от милого подарок - дороже золота». Соленья, рыба, икра - ешь до отвала!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pic>
        <p:nvPicPr>
          <p:cNvPr descr="" id="4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381560" y="0"/>
            <a:ext cx="4761360" cy="6856920"/>
          </a:xfrm>
          <a:prstGeom prst="rect">
            <a:avLst/>
          </a:prstGeom>
        </p:spPr>
      </p:pic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49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50" name="CustomShape 1"/>
          <p:cNvSpPr/>
          <p:nvPr/>
        </p:nvSpPr>
        <p:spPr>
          <a:xfrm>
            <a:off x="5500800" y="1071720"/>
            <a:ext cx="3427920" cy="511884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400">
                <a:solidFill>
                  <a:srgbClr val="ffffff"/>
                </a:solidFill>
                <a:latin typeface="Calibri"/>
              </a:rPr>
              <a:t>Но самое главное - это блины! Блин - символ солнца. Такой же круглый и горячий.                      С пылу с жару подаются они на стол. С маслом, со сметаной, с икрой, грибами, севрюжиной или осетриной - выбирай на любой вкус. А, наевшись досыта – гуляй и развлекайся! 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pic>
        <p:nvPicPr>
          <p:cNvPr descr="" id="51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28080" cy="6856920"/>
          </a:xfrm>
          <a:prstGeom prst="rect">
            <a:avLst/>
          </a:prstGeom>
        </p:spPr>
      </p:pic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5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53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pic>
        <p:nvPicPr>
          <p:cNvPr descr="" id="5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55" name="CustomShape 1"/>
          <p:cNvSpPr/>
          <p:nvPr/>
        </p:nvSpPr>
        <p:spPr>
          <a:xfrm>
            <a:off x="214200" y="214200"/>
            <a:ext cx="6428160" cy="185652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300">
                <a:solidFill>
                  <a:srgbClr val="000000"/>
                </a:solidFill>
                <a:latin typeface="Calibri"/>
              </a:rPr>
              <a:t>Широкая Масленица - Сырная неделя!</a:t>
            </a:r>
            <a:endParaRPr/>
          </a:p>
          <a:p>
            <a:r>
              <a:rPr i="1" lang="ru-RU" sz="2300">
                <a:solidFill>
                  <a:srgbClr val="000000"/>
                </a:solidFill>
                <a:latin typeface="Calibri"/>
              </a:rPr>
              <a:t>Ты пришла нарядная к нам Весну встречать.</a:t>
            </a:r>
            <a:endParaRPr/>
          </a:p>
          <a:p>
            <a:r>
              <a:rPr i="1" lang="ru-RU" sz="2300">
                <a:solidFill>
                  <a:srgbClr val="000000"/>
                </a:solidFill>
                <a:latin typeface="Calibri"/>
              </a:rPr>
              <a:t>Печь блины и развлекаться будем всю неделю,</a:t>
            </a:r>
            <a:endParaRPr/>
          </a:p>
          <a:p>
            <a:r>
              <a:rPr i="1" lang="ru-RU" sz="2300">
                <a:solidFill>
                  <a:srgbClr val="000000"/>
                </a:solidFill>
                <a:latin typeface="Calibri"/>
              </a:rPr>
              <a:t>Чтоб Зиму студёную из дому прогнать!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56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57" name="CustomShape 1"/>
          <p:cNvSpPr/>
          <p:nvPr/>
        </p:nvSpPr>
        <p:spPr>
          <a:xfrm>
            <a:off x="214200" y="142920"/>
            <a:ext cx="4570920" cy="639252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От души вас поздравляем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И сердечно приглашаем: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Все заботы бросьте,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Приходите в гости,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Прямо к нашему крыльцу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К нам на Масленицу.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Убедитесь сами: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Угостим блинами,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На сметане пышками,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Пирогами пышными,</a:t>
            </a:r>
            <a:endParaRPr/>
          </a:p>
          <a:p>
            <a:r>
              <a:rPr i="1" lang="ru-RU" sz="2300">
                <a:solidFill>
                  <a:srgbClr val="ffffff"/>
                </a:solidFill>
                <a:latin typeface="Calibri"/>
              </a:rPr>
              <a:t>Февралю - помашем,</a:t>
            </a:r>
            <a:endParaRPr/>
          </a:p>
          <a:p>
            <a:pPr>
              <a:lnSpc>
                <a:spcPct val="150000"/>
              </a:lnSpc>
            </a:pPr>
            <a:r>
              <a:rPr i="1" lang="ru-RU" sz="2300">
                <a:solidFill>
                  <a:srgbClr val="ffffff"/>
                </a:solidFill>
                <a:latin typeface="Calibri"/>
              </a:rPr>
              <a:t>Марту - "здравствуй" скажем.</a:t>
            </a:r>
            <a:endParaRPr/>
          </a:p>
        </p:txBody>
      </p:sp>
      <p:pic>
        <p:nvPicPr>
          <p:cNvPr descr="" id="58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500720" y="357120"/>
            <a:ext cx="4485240" cy="6152040"/>
          </a:xfrm>
          <a:prstGeom prst="rect">
            <a:avLst/>
          </a:prstGeom>
        </p:spPr>
      </p:pic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59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60" name="CustomShape 1"/>
          <p:cNvSpPr/>
          <p:nvPr/>
        </p:nvSpPr>
        <p:spPr>
          <a:xfrm>
            <a:off x="3429000" y="428760"/>
            <a:ext cx="5499720" cy="66726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i="1" lang="ru-RU" sz="2400">
                <a:solidFill>
                  <a:srgbClr val="ffffff"/>
                </a:solidFill>
                <a:latin typeface="Calibri"/>
              </a:rPr>
              <a:t>Любили на Руси праздник Проводов Зимы, потому и праздновали широко –                   в народе и по сей день сохраняются поговорки «не все коту масленица», «не житье, а масленица». И вот почему: сама по себе масленичная неделя не однородна. Если в первые три дня крестьяне еще занимались хозяйственными работами, то с четверга работать запрещалось,                           т.к. начиналась Широкая Масленица. Таким образом, масленичная неделя состояла из двух половинок - узкой                       и  широкой масленицы,                                                                      а каждому дню масленичной недели                                              было дано свое имя.</a:t>
            </a:r>
            <a:endParaRPr/>
          </a:p>
        </p:txBody>
      </p:sp>
      <p:pic>
        <p:nvPicPr>
          <p:cNvPr descr="" id="61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28760" y="3571920"/>
            <a:ext cx="2642040" cy="3018960"/>
          </a:xfrm>
          <a:prstGeom prst="rect">
            <a:avLst/>
          </a:prstGeom>
        </p:spPr>
      </p:pic>
      <p:pic>
        <p:nvPicPr>
          <p:cNvPr descr="" id="62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500040" y="2571840"/>
            <a:ext cx="2642040" cy="3018960"/>
          </a:xfrm>
          <a:prstGeom prst="rect">
            <a:avLst/>
          </a:prstGeom>
        </p:spPr>
      </p:pic>
      <p:pic>
        <p:nvPicPr>
          <p:cNvPr descr="" id="63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571320" y="1428840"/>
            <a:ext cx="2642040" cy="3018960"/>
          </a:xfrm>
          <a:prstGeom prst="rect">
            <a:avLst/>
          </a:prstGeom>
        </p:spPr>
      </p:pic>
      <p:pic>
        <p:nvPicPr>
          <p:cNvPr descr="" id="64" name="Picture 4"/>
          <p:cNvPicPr/>
          <p:nvPr/>
        </p:nvPicPr>
        <p:blipFill>
          <a:blip r:embed="rId5"/>
          <a:stretch>
            <a:fillRect/>
          </a:stretch>
        </p:blipFill>
        <p:spPr>
          <a:xfrm>
            <a:off x="571320" y="285840"/>
            <a:ext cx="2642040" cy="3018960"/>
          </a:xfrm>
          <a:prstGeom prst="rect">
            <a:avLst/>
          </a:prstGeom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65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pic>
        <p:nvPicPr>
          <p:cNvPr descr="" id="66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67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68" name="CustomShape 1"/>
          <p:cNvSpPr/>
          <p:nvPr/>
        </p:nvSpPr>
        <p:spPr>
          <a:xfrm>
            <a:off x="0" y="0"/>
            <a:ext cx="528516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Утро... ПОНЕДЕЛЬНИК... Наступает "ВСТРЕЧА".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Яркие салазки с горочек скользят.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Целый день веселье. Наступает вечер...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Накатавшись вволю, все блины едят.</a:t>
            </a:r>
            <a:endParaRPr/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69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70" name="CustomShape 1"/>
          <p:cNvSpPr/>
          <p:nvPr/>
        </p:nvSpPr>
        <p:spPr>
          <a:xfrm>
            <a:off x="0" y="0"/>
            <a:ext cx="499968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"ЗАИГРЫШ" беспечный - ВТОРНИКА отрада.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Все гулять, резвиться вышли, как один!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Игры и потехи, а за них - награда: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Сдобный и румяный масленичный блин!</a:t>
            </a:r>
            <a:endParaRPr/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1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72" name="CustomShape 1"/>
          <p:cNvSpPr/>
          <p:nvPr/>
        </p:nvSpPr>
        <p:spPr>
          <a:xfrm>
            <a:off x="0" y="0"/>
            <a:ext cx="499968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Тут СРЕДА подходит - "ЛАКОМКОЙ" зовётся.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Каждая хозяюшка колдует у печи.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Кулебяки, сырники - всё им удаётся.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Пироги и блинчики - всё на стол мечи!</a:t>
            </a:r>
            <a:endParaRPr/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3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74" name="CustomShape 1"/>
          <p:cNvSpPr/>
          <p:nvPr/>
        </p:nvSpPr>
        <p:spPr>
          <a:xfrm>
            <a:off x="3643200" y="0"/>
            <a:ext cx="549972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А в ЧЕТВЕРГ - раздольный "РАЗГУЛЯЙ" приходит.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Ледяные крепости, снежные бои...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Тройки с бубенцами на поля выходят.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Парни ищут девушек - суженых своих.</a:t>
            </a:r>
            <a:endParaRPr/>
          </a:p>
        </p:txBody>
      </p:sp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5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53000" cy="6856920"/>
          </a:xfrm>
          <a:prstGeom prst="rect">
            <a:avLst/>
          </a:prstGeom>
        </p:spPr>
      </p:pic>
      <p:sp>
        <p:nvSpPr>
          <p:cNvPr id="76" name="CustomShape 1"/>
          <p:cNvSpPr/>
          <p:nvPr/>
        </p:nvSpPr>
        <p:spPr>
          <a:xfrm>
            <a:off x="4143240" y="0"/>
            <a:ext cx="4999680" cy="16135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ПЯТНИЦА настала - "ВЕЧЕРА у ТЁЩИ"...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Тёща приглашает зятя на блины!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Есть с икрой и сёмгой, можно чуть попроще,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Со сметаной, мёдом, с маслом ели мы.</a:t>
            </a:r>
            <a:endParaRPr/>
          </a:p>
        </p:txBody>
      </p:sp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7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3320"/>
          </a:xfrm>
          <a:prstGeom prst="rect">
            <a:avLst/>
          </a:prstGeom>
        </p:spPr>
      </p:pic>
      <p:sp>
        <p:nvSpPr>
          <p:cNvPr id="78" name="CustomShape 1"/>
          <p:cNvSpPr/>
          <p:nvPr/>
        </p:nvSpPr>
        <p:spPr>
          <a:xfrm>
            <a:off x="4000320" y="0"/>
            <a:ext cx="514260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Близится СУББОТА - "ЗОЛОВКИ УГОЩЕНИЕ".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Вся родня встречается, водит хоровод.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Праздник продолжается, общее веселье.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Славно провожает Зимушку народ!</a:t>
            </a:r>
            <a:endParaRPr/>
          </a:p>
        </p:txBody>
      </p:sp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9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80" name="CustomShape 1"/>
          <p:cNvSpPr/>
          <p:nvPr/>
        </p:nvSpPr>
        <p:spPr>
          <a:xfrm>
            <a:off x="4286160" y="0"/>
            <a:ext cx="4856760" cy="1309320"/>
          </a:xfrm>
          <a:prstGeom prst="rect">
            <a:avLst/>
          </a:prstGeom>
          <a:solidFill>
            <a:srgbClr val="ddd9c3"/>
          </a:solidFill>
        </p:spPr>
        <p:txBody>
          <a:bodyPr bIns="45000" lIns="90000" rIns="90000" tIns="45000"/>
          <a:p>
            <a:r>
              <a:rPr lang="ru-RU" sz="2000">
                <a:solidFill>
                  <a:srgbClr val="000000"/>
                </a:solidFill>
                <a:latin typeface="Calibri"/>
              </a:rPr>
              <a:t>ВОСКРЕСЕНЬЕ светлое быстро наступает.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Облегчают душу все в "ПРОЩЁНЫЙ ДЕНЬ".</a:t>
            </a:r>
            <a:endParaRPr/>
          </a:p>
          <a:p>
            <a:r>
              <a:rPr lang="ru-RU" sz="2000">
                <a:solidFill>
                  <a:srgbClr val="000000"/>
                </a:solidFill>
                <a:latin typeface="Calibri"/>
              </a:rPr>
              <a:t>Чучело соломенное - Зимушку - сжигают,</a:t>
            </a:r>
            <a:endParaRPr/>
          </a:p>
          <a:p>
            <a:pPr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Calibri"/>
              </a:rPr>
              <a:t>Нарядив в тулупчик, валенки, ремень...</a:t>
            </a:r>
            <a:endParaRPr/>
          </a:p>
        </p:txBody>
      </p:sp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1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82" name="CustomShape 1"/>
          <p:cNvSpPr/>
          <p:nvPr/>
        </p:nvSpPr>
        <p:spPr>
          <a:xfrm>
            <a:off x="214200" y="0"/>
            <a:ext cx="7071120" cy="2284200"/>
          </a:xfrm>
          <a:prstGeom prst="rect">
            <a:avLst/>
          </a:prstGeom>
        </p:spPr>
        <p:txBody>
          <a:bodyPr bIns="45000" lIns="90000" rIns="90000" tIns="45000"/>
          <a:p>
            <a:r>
              <a:rPr i="1" lang="ru-RU" sz="2400">
                <a:solidFill>
                  <a:srgbClr val="ffff00"/>
                </a:solidFill>
                <a:latin typeface="Calibri"/>
              </a:rPr>
              <a:t>Пышные гуляния Ярмарка венчает.</a:t>
            </a:r>
            <a:endParaRPr/>
          </a:p>
          <a:p>
            <a:r>
              <a:rPr i="1" lang="ru-RU" sz="2400">
                <a:solidFill>
                  <a:srgbClr val="ffff00"/>
                </a:solidFill>
                <a:latin typeface="Calibri"/>
              </a:rPr>
              <a:t>До свиданья, Масленица, приходи опять!</a:t>
            </a:r>
            <a:endParaRPr/>
          </a:p>
          <a:p>
            <a:r>
              <a:rPr i="1" lang="ru-RU" sz="2400">
                <a:solidFill>
                  <a:srgbClr val="ffff00"/>
                </a:solidFill>
                <a:latin typeface="Calibri"/>
              </a:rPr>
              <a:t>Через год Красавицу снова повстречаем.</a:t>
            </a:r>
            <a:endParaRPr/>
          </a:p>
          <a:p>
            <a:pPr>
              <a:lnSpc>
                <a:spcPct val="150000"/>
              </a:lnSpc>
            </a:pPr>
            <a:r>
              <a:rPr i="1" lang="ru-RU" sz="2400">
                <a:solidFill>
                  <a:srgbClr val="ffff00"/>
                </a:solidFill>
                <a:latin typeface="Calibri"/>
              </a:rPr>
              <a:t>Снова будем праздновать, блинами угощать!</a:t>
            </a:r>
            <a:endParaRPr/>
          </a:p>
        </p:txBody>
      </p:sp>
      <p:pic>
        <p:nvPicPr>
          <p:cNvPr descr="" id="83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714760" y="2357280"/>
            <a:ext cx="6428160" cy="449964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