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58" r:id="rId13"/>
    <p:sldId id="262" r:id="rId14"/>
    <p:sldId id="263" r:id="rId15"/>
    <p:sldId id="264" r:id="rId16"/>
    <p:sldId id="265" r:id="rId17"/>
    <p:sldId id="266" r:id="rId18"/>
    <p:sldId id="268" r:id="rId1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D330"/>
    <a:srgbClr val="00CC00"/>
    <a:srgbClr val="0C7CD2"/>
    <a:srgbClr val="1F7EE7"/>
    <a:srgbClr val="AE1517"/>
    <a:srgbClr val="CC0000"/>
    <a:srgbClr val="758C3A"/>
    <a:srgbClr val="023C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69" autoAdjust="0"/>
    <p:restoredTop sz="94660"/>
  </p:normalViewPr>
  <p:slideViewPr>
    <p:cSldViewPr>
      <p:cViewPr varScale="1">
        <p:scale>
          <a:sx n="69" d="100"/>
          <a:sy n="69" d="100"/>
        </p:scale>
        <p:origin x="139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2" name="Text Box 28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>
                <a:hlinkClick r:id="rId13"/>
              </a:rPr>
              <a:t>Free Powerpoint Templates</a:t>
            </a:r>
            <a:endParaRPr lang="fr-FR"/>
          </a:p>
        </p:txBody>
      </p:sp>
      <p:pic>
        <p:nvPicPr>
          <p:cNvPr id="1027" name="Picture 27" descr="nb v rufghjfg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962900" y="6375400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>
                <a:solidFill>
                  <a:schemeClr val="bg1"/>
                </a:solidFill>
              </a:rPr>
              <a:t>Page </a:t>
            </a:r>
            <a:fld id="{1629F81A-0CBC-4D0D-8CF6-FF4E097864C2}" type="slidenum">
              <a:rPr lang="fr-FR" b="1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fr-FR" b="1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3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51" name="Picture 22" descr="bvcb dfbvcdf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 Box 6"/>
          <p:cNvSpPr txBox="1">
            <a:spLocks noChangeArrowheads="1"/>
          </p:cNvSpPr>
          <p:nvPr/>
        </p:nvSpPr>
        <p:spPr bwMode="auto">
          <a:xfrm>
            <a:off x="34924" y="333375"/>
            <a:ext cx="7966099" cy="1040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80000" tIns="180000" rIns="180000" bIns="18000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23CB1"/>
                </a:solidFill>
                <a:latin typeface="Verdana" pitchFamily="34" charset="0"/>
              </a:rPr>
              <a:t>             </a:t>
            </a:r>
            <a:r>
              <a:rPr lang="ru-RU" sz="4400" b="1" dirty="0" smtClean="0">
                <a:solidFill>
                  <a:srgbClr val="023CB1"/>
                </a:solidFill>
                <a:latin typeface="Verdana" pitchFamily="34" charset="0"/>
              </a:rPr>
              <a:t>Животные ЕАО</a:t>
            </a:r>
            <a:endParaRPr lang="fr-FR" sz="4000" i="1" dirty="0">
              <a:solidFill>
                <a:srgbClr val="023CB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214282" y="0"/>
            <a:ext cx="875826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/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/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/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/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Как красива наша Земля! Есть на нашей планете широкие реки и </a:t>
            </a:r>
          </a:p>
          <a:p>
            <a:pPr algn="just" eaLnBrk="0" hangingPunct="0"/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высокие горы, жаркие пустыни и густые леса.  </a:t>
            </a:r>
          </a:p>
          <a:p>
            <a:pPr algn="just" eaLnBrk="0" hangingPunct="0"/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сколько на земле самых разных животных! И все они          </a:t>
            </a:r>
          </a:p>
          <a:p>
            <a:pPr algn="just" eaLnBrk="0" hangingPunct="0"/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удивительные, неповторимы. Люди на протяжении</a:t>
            </a:r>
          </a:p>
          <a:p>
            <a:pPr algn="just" eaLnBrk="0" hangingPunct="0"/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тысячелетий видели эту красоту и восхищались ею как чудом. </a:t>
            </a:r>
          </a:p>
          <a:p>
            <a:pPr algn="just" eaLnBrk="0" hangingPunct="0"/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уроках окружающего мира мы 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узнали очень 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много интересного. О том, что нас окружает, о том, что есть</a:t>
            </a:r>
          </a:p>
          <a:p>
            <a:pPr algn="just" eaLnBrk="0" hangingPunct="0"/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живая и неживая природа. Кто такие птицы? Кто такие звери? 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/>
            <a:r>
              <a:rPr lang="ru-RU" sz="2400" dirty="0">
                <a:solidFill>
                  <a:schemeClr val="bg1"/>
                </a:solidFill>
                <a:latin typeface="Times New Roman" pitchFamily="18" charset="0"/>
              </a:rPr>
              <a:t> И нам захотелось больше узнать о том, какие животные обитают</a:t>
            </a:r>
          </a:p>
          <a:p>
            <a:pPr algn="just" eaLnBrk="0" hangingPunct="0"/>
            <a:r>
              <a:rPr lang="ru-RU" sz="2400" dirty="0">
                <a:solidFill>
                  <a:schemeClr val="bg1"/>
                </a:solidFill>
                <a:latin typeface="Times New Roman" pitchFamily="18" charset="0"/>
              </a:rPr>
              <a:t> в нашей области. А также какие животные являются </a:t>
            </a:r>
          </a:p>
          <a:p>
            <a:pPr algn="just" eaLnBrk="0" hangingPunct="0"/>
            <a:r>
              <a:rPr lang="ru-RU" sz="2400" dirty="0">
                <a:solidFill>
                  <a:schemeClr val="bg1"/>
                </a:solidFill>
                <a:latin typeface="Times New Roman" pitchFamily="18" charset="0"/>
              </a:rPr>
              <a:t>редкими и исчезающими . Но самый главный вопрос, что мы,</a:t>
            </a:r>
          </a:p>
          <a:p>
            <a:pPr algn="just" eaLnBrk="0" hangingPunct="0"/>
            <a:r>
              <a:rPr lang="ru-RU" sz="2400" dirty="0">
                <a:solidFill>
                  <a:schemeClr val="bg1"/>
                </a:solidFill>
                <a:latin typeface="Times New Roman" pitchFamily="18" charset="0"/>
              </a:rPr>
              <a:t>                                дети, можем сделать для охраны природы. 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7"/>
          <p:cNvSpPr txBox="1">
            <a:spLocks noChangeArrowheads="1"/>
          </p:cNvSpPr>
          <p:nvPr/>
        </p:nvSpPr>
        <p:spPr bwMode="auto">
          <a:xfrm>
            <a:off x="428625" y="285750"/>
            <a:ext cx="783907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endParaRPr lang="ru-RU" sz="40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fr-FR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9" name="Text Box 8"/>
          <p:cNvSpPr txBox="1">
            <a:spLocks noChangeArrowheads="1"/>
          </p:cNvSpPr>
          <p:nvPr/>
        </p:nvSpPr>
        <p:spPr bwMode="auto">
          <a:xfrm>
            <a:off x="900113" y="908050"/>
            <a:ext cx="7704137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180000" rIns="180000" bIns="180000"/>
          <a:lstStyle/>
          <a:p>
            <a:pPr algn="just"/>
            <a:r>
              <a:rPr lang="ru-RU" sz="2000" b="1">
                <a:solidFill>
                  <a:schemeClr val="bg1"/>
                </a:solidFill>
                <a:latin typeface="Verdana" pitchFamily="34" charset="0"/>
              </a:rPr>
              <a:t> </a:t>
            </a:r>
            <a:endParaRPr lang="fr-FR" sz="20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100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26193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endParaRPr lang="en-US" sz="2400" b="1">
              <a:latin typeface="Times New Roman" pitchFamily="18" charset="0"/>
            </a:endParaRPr>
          </a:p>
          <a:p>
            <a:pPr algn="ctr" eaLnBrk="0" hangingPunct="0"/>
            <a:endParaRPr lang="en-US" sz="2400" b="1">
              <a:latin typeface="Times New Roman" pitchFamily="18" charset="0"/>
            </a:endParaRPr>
          </a:p>
          <a:p>
            <a:pPr algn="ctr" eaLnBrk="0" hangingPunct="0"/>
            <a:endParaRPr lang="en-US" sz="2400" b="1">
              <a:latin typeface="Times New Roman" pitchFamily="18" charset="0"/>
            </a:endParaRPr>
          </a:p>
          <a:p>
            <a:pPr algn="ctr" eaLnBrk="0" hangingPunct="0"/>
            <a:r>
              <a:rPr lang="ru-RU" sz="2400" b="1">
                <a:latin typeface="Times New Roman" pitchFamily="18" charset="0"/>
              </a:rPr>
              <a:t> </a:t>
            </a:r>
            <a:endParaRPr lang="ru-RU" sz="3200"/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2071688"/>
            <a:ext cx="102727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ru-RU" sz="3200" b="1" dirty="0">
                <a:solidFill>
                  <a:schemeClr val="bg1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Arial" pitchFamily="34" charset="0"/>
              </a:rPr>
              <a:t>    </a:t>
            </a:r>
            <a:endParaRPr lang="ru-RU" sz="3200" dirty="0">
              <a:solidFill>
                <a:schemeClr val="bg1">
                  <a:lumMod val="75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103" name="Picture 9" descr="C:\Documents and Settings\Admin.MICROSOF-D01144\Мои документы\Downloads\animal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228600"/>
            <a:ext cx="8326100" cy="556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 dirty="0" smtClean="0">
                <a:solidFill>
                  <a:srgbClr val="FFFF00"/>
                </a:solidFill>
              </a:rPr>
              <a:t>Маньчжурский орех</a:t>
            </a:r>
            <a:endParaRPr lang="ru-RU" sz="5400" b="1" dirty="0">
              <a:solidFill>
                <a:srgbClr val="FFFF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556792"/>
            <a:ext cx="4657861" cy="353969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3214" y="4221088"/>
            <a:ext cx="3799912" cy="2526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752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 dirty="0" smtClean="0">
                <a:solidFill>
                  <a:srgbClr val="FFFF00"/>
                </a:solidFill>
              </a:rPr>
              <a:t>Пробковое дерево</a:t>
            </a:r>
            <a:endParaRPr lang="ru-RU" sz="5400" b="1" dirty="0">
              <a:solidFill>
                <a:srgbClr val="FFFF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370724"/>
            <a:ext cx="3600400" cy="297361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2080" y="1370724"/>
            <a:ext cx="3074195" cy="31715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651" y="4751317"/>
            <a:ext cx="3362697" cy="2088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1727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 dirty="0" smtClean="0">
                <a:solidFill>
                  <a:srgbClr val="FFFF00"/>
                </a:solidFill>
              </a:rPr>
              <a:t>Жимолость </a:t>
            </a:r>
            <a:endParaRPr lang="ru-RU" sz="5400" b="1" dirty="0">
              <a:solidFill>
                <a:srgbClr val="FFFF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616" y="1417638"/>
            <a:ext cx="4415408" cy="297595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7986" y="3140968"/>
            <a:ext cx="3931897" cy="3440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959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 dirty="0" smtClean="0">
                <a:solidFill>
                  <a:srgbClr val="FFFF00"/>
                </a:solidFill>
              </a:rPr>
              <a:t>Женьшень</a:t>
            </a:r>
            <a:br>
              <a:rPr lang="ru-RU" sz="5400" b="1" dirty="0" smtClean="0">
                <a:solidFill>
                  <a:srgbClr val="FFFF00"/>
                </a:solidFill>
              </a:rPr>
            </a:br>
            <a:endParaRPr lang="ru-RU" sz="5400" b="1" dirty="0">
              <a:solidFill>
                <a:srgbClr val="FFFF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518" y="1196752"/>
            <a:ext cx="4083068" cy="331236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976" y="3596844"/>
            <a:ext cx="4478040" cy="2979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6747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/>
          <a:lstStyle/>
          <a:p>
            <a:r>
              <a:rPr lang="ru-RU" sz="5400" dirty="0" smtClean="0">
                <a:solidFill>
                  <a:srgbClr val="FFFF00"/>
                </a:solidFill>
              </a:rPr>
              <a:t>Бразения Шребера</a:t>
            </a:r>
            <a:endParaRPr lang="ru-RU" sz="5400" dirty="0">
              <a:solidFill>
                <a:srgbClr val="FFFF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561" y="1412776"/>
            <a:ext cx="4234439" cy="317174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024" y="3501008"/>
            <a:ext cx="4101260" cy="3071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842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 dirty="0" smtClean="0">
                <a:solidFill>
                  <a:srgbClr val="FFFF00"/>
                </a:solidFill>
              </a:rPr>
              <a:t>Кальдезия </a:t>
            </a:r>
            <a:endParaRPr lang="ru-RU" sz="5400" b="1" dirty="0">
              <a:solidFill>
                <a:srgbClr val="FFFF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355" y="1388116"/>
            <a:ext cx="3312368" cy="381156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0665" y="1124744"/>
            <a:ext cx="3703680" cy="25420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9952" y="3817950"/>
            <a:ext cx="4074393" cy="2832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5592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 dirty="0" smtClean="0">
                <a:solidFill>
                  <a:srgbClr val="FFFF00"/>
                </a:solidFill>
              </a:rPr>
              <a:t>Ковыль</a:t>
            </a:r>
            <a:br>
              <a:rPr lang="ru-RU" sz="5400" b="1" dirty="0" smtClean="0">
                <a:solidFill>
                  <a:srgbClr val="FFFF00"/>
                </a:solidFill>
              </a:rPr>
            </a:br>
            <a:endParaRPr lang="ru-RU" sz="5400" b="1" dirty="0">
              <a:solidFill>
                <a:srgbClr val="FFFF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23" y="1417638"/>
            <a:ext cx="4659585" cy="26425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4074" y="1060028"/>
            <a:ext cx="3372726" cy="33577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3768" y="4255063"/>
            <a:ext cx="4248472" cy="2437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407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5400" b="1" dirty="0" smtClean="0">
                <a:solidFill>
                  <a:srgbClr val="FFFF00"/>
                </a:solidFill>
              </a:rPr>
              <a:t>Лотос Комарова </a:t>
            </a:r>
            <a:endParaRPr lang="ru-RU" sz="5400" b="1" dirty="0">
              <a:solidFill>
                <a:srgbClr val="FFFF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524" y="1249754"/>
            <a:ext cx="4248471" cy="24710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2935" y="1417638"/>
            <a:ext cx="3241493" cy="23031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7853" y="4149081"/>
            <a:ext cx="3500250" cy="23208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6136" y="3933056"/>
            <a:ext cx="3164112" cy="2370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2560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683569" y="404664"/>
            <a:ext cx="7920682" cy="482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0" tIns="180000" rIns="180000" bIns="180000"/>
          <a:lstStyle/>
          <a:p>
            <a:pPr algn="just"/>
            <a:r>
              <a:rPr lang="ru-RU" sz="2000" b="1" dirty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ru-RU" sz="36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Мы считаем, что если мы будем больше знать о животных своей области, то мы будем больше любить природу  и охранять её богатства.</a:t>
            </a:r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fr-FR" sz="2000" b="1" dirty="0">
              <a:solidFill>
                <a:schemeClr val="bg1"/>
              </a:solidFill>
              <a:latin typeface="Verdana" pitchFamily="34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13" y="3714750"/>
            <a:ext cx="3016250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ChangeArrowheads="1"/>
          </p:cNvSpPr>
          <p:nvPr/>
        </p:nvSpPr>
        <p:spPr bwMode="auto">
          <a:xfrm>
            <a:off x="1000125" y="1785938"/>
            <a:ext cx="7429500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 eaLnBrk="0" hangingPunct="0"/>
            <a:endParaRPr lang="ru-RU" sz="2800" dirty="0">
              <a:solidFill>
                <a:schemeClr val="bg1"/>
              </a:solidFill>
              <a:latin typeface="Times New Roman" pitchFamily="18" charset="0"/>
            </a:endParaRPr>
          </a:p>
          <a:p>
            <a:pPr algn="r" eaLnBrk="0" hangingPunct="0"/>
            <a:r>
              <a:rPr lang="ru-RU" sz="2800" dirty="0">
                <a:solidFill>
                  <a:schemeClr val="bg1"/>
                </a:solidFill>
                <a:latin typeface="Times New Roman" pitchFamily="18" charset="0"/>
              </a:rPr>
              <a:t>Фауна животного мира нашей </a:t>
            </a:r>
          </a:p>
          <a:p>
            <a:pPr algn="r" eaLnBrk="0" hangingPunct="0"/>
            <a:r>
              <a:rPr lang="ru-RU" sz="2800" dirty="0">
                <a:solidFill>
                  <a:schemeClr val="bg1"/>
                </a:solidFill>
                <a:latin typeface="Times New Roman" pitchFamily="18" charset="0"/>
              </a:rPr>
              <a:t>Области</a:t>
            </a:r>
            <a:r>
              <a:rPr lang="en-US" sz="2800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ru-RU" sz="2800">
                <a:solidFill>
                  <a:schemeClr val="bg1"/>
                </a:solidFill>
                <a:latin typeface="Times New Roman" pitchFamily="18" charset="0"/>
              </a:rPr>
              <a:t> насчитывает</a:t>
            </a:r>
          </a:p>
          <a:p>
            <a:pPr algn="r" eaLnBrk="0" hangingPunct="0"/>
            <a:r>
              <a:rPr lang="ru-RU" sz="2800">
                <a:solidFill>
                  <a:schemeClr val="bg1"/>
                </a:solidFill>
                <a:latin typeface="Times New Roman" pitchFamily="18" charset="0"/>
              </a:rPr>
              <a:t> 440 видов. </a:t>
            </a:r>
          </a:p>
          <a:p>
            <a:pPr algn="r" eaLnBrk="0" hangingPunct="0"/>
            <a:r>
              <a:rPr lang="ru-RU" sz="2800" dirty="0">
                <a:solidFill>
                  <a:schemeClr val="bg1"/>
                </a:solidFill>
                <a:latin typeface="Times New Roman" pitchFamily="18" charset="0"/>
              </a:rPr>
              <a:t>Это рыбы, </a:t>
            </a:r>
          </a:p>
          <a:p>
            <a:pPr algn="r" eaLnBrk="0" hangingPunct="0"/>
            <a:r>
              <a:rPr lang="ru-RU" sz="2800" dirty="0">
                <a:solidFill>
                  <a:schemeClr val="bg1"/>
                </a:solidFill>
                <a:latin typeface="Times New Roman" pitchFamily="18" charset="0"/>
              </a:rPr>
              <a:t>лягушки,  жабы,  черепахи,  птицы, </a:t>
            </a:r>
          </a:p>
          <a:p>
            <a:pPr algn="r" eaLnBrk="0" hangingPunct="0"/>
            <a:r>
              <a:rPr lang="ru-RU" sz="2800" dirty="0">
                <a:solidFill>
                  <a:schemeClr val="bg1"/>
                </a:solidFill>
                <a:latin typeface="Times New Roman" pitchFamily="18" charset="0"/>
              </a:rPr>
              <a:t>змеи ,звери.</a:t>
            </a: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85728"/>
            <a:ext cx="2530475" cy="1619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4929198"/>
            <a:ext cx="2457450" cy="16922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19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2571750"/>
            <a:ext cx="2403475" cy="1800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198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50" y="4929188"/>
            <a:ext cx="2825750" cy="1619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199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43624" y="214312"/>
            <a:ext cx="2643217" cy="17144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200" name="TextBox 7"/>
          <p:cNvSpPr txBox="1">
            <a:spLocks noChangeArrowheads="1"/>
          </p:cNvSpPr>
          <p:nvPr/>
        </p:nvSpPr>
        <p:spPr bwMode="auto">
          <a:xfrm>
            <a:off x="785813" y="1571625"/>
            <a:ext cx="12684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/>
              <a:t>Черепаха</a:t>
            </a:r>
          </a:p>
        </p:txBody>
      </p:sp>
      <p:sp>
        <p:nvSpPr>
          <p:cNvPr id="8201" name="TextBox 8"/>
          <p:cNvSpPr txBox="1">
            <a:spLocks noChangeArrowheads="1"/>
          </p:cNvSpPr>
          <p:nvPr/>
        </p:nvSpPr>
        <p:spPr bwMode="auto">
          <a:xfrm>
            <a:off x="2000250" y="4000500"/>
            <a:ext cx="7350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/>
              <a:t>Заяц</a:t>
            </a:r>
          </a:p>
        </p:txBody>
      </p:sp>
      <p:sp>
        <p:nvSpPr>
          <p:cNvPr id="8202" name="TextBox 9"/>
          <p:cNvSpPr txBox="1">
            <a:spLocks noChangeArrowheads="1"/>
          </p:cNvSpPr>
          <p:nvPr/>
        </p:nvSpPr>
        <p:spPr bwMode="auto">
          <a:xfrm>
            <a:off x="5000625" y="6143625"/>
            <a:ext cx="996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/>
              <a:t>Карась</a:t>
            </a:r>
          </a:p>
        </p:txBody>
      </p:sp>
      <p:sp>
        <p:nvSpPr>
          <p:cNvPr id="8203" name="TextBox 10"/>
          <p:cNvSpPr txBox="1">
            <a:spLocks noChangeArrowheads="1"/>
          </p:cNvSpPr>
          <p:nvPr/>
        </p:nvSpPr>
        <p:spPr bwMode="auto">
          <a:xfrm>
            <a:off x="6500813" y="6143625"/>
            <a:ext cx="8937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Фазан</a:t>
            </a:r>
          </a:p>
        </p:txBody>
      </p:sp>
      <p:sp>
        <p:nvSpPr>
          <p:cNvPr id="8204" name="TextBox 11"/>
          <p:cNvSpPr txBox="1">
            <a:spLocks noChangeArrowheads="1"/>
          </p:cNvSpPr>
          <p:nvPr/>
        </p:nvSpPr>
        <p:spPr bwMode="auto">
          <a:xfrm>
            <a:off x="6286500" y="1571625"/>
            <a:ext cx="1028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bg1"/>
                </a:solidFill>
              </a:rPr>
              <a:t>Гадюка</a:t>
            </a:r>
          </a:p>
        </p:txBody>
      </p:sp>
      <p:pic>
        <p:nvPicPr>
          <p:cNvPr id="13" name="Picture 5" descr="мульт картинка с лягушкой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28992" y="214290"/>
            <a:ext cx="2222321" cy="18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206" name="TextBox 13"/>
          <p:cNvSpPr txBox="1">
            <a:spLocks noChangeArrowheads="1"/>
          </p:cNvSpPr>
          <p:nvPr/>
        </p:nvSpPr>
        <p:spPr bwMode="auto">
          <a:xfrm>
            <a:off x="3643313" y="1500188"/>
            <a:ext cx="17843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Лягушка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1"/>
          <p:cNvSpPr>
            <a:spLocks noChangeArrowheads="1"/>
          </p:cNvSpPr>
          <p:nvPr/>
        </p:nvSpPr>
        <p:spPr bwMode="auto">
          <a:xfrm>
            <a:off x="571500" y="357188"/>
            <a:ext cx="7929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Наиболее распространенные животные  </a:t>
            </a:r>
          </a:p>
        </p:txBody>
      </p:sp>
      <p:pic>
        <p:nvPicPr>
          <p:cNvPr id="9219" name="Picture 1" descr="C:\Documents and Settings\Admin.MICROSOF-D01144\Мои документы\Downloads\92664389_24432380e0a50976bb1bfee4a1816f6be72e0dZWViNTM3MGQ4Y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4857760"/>
            <a:ext cx="2720975" cy="1800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20" name="Picture 2" descr="C:\Documents and Settings\Admin.MICROSOF-D01144\Мои документы\Downloads\imgpreview (3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1143000"/>
            <a:ext cx="1941512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3" descr="C:\Documents and Settings\Admin.MICROSOF-D01144\Мои документы\Downloads\imgpreview (4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3" y="3500438"/>
            <a:ext cx="2744787" cy="1547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22" name="Picture 4" descr="C:\Documents and Settings\Admin.MICROSOF-D01144\Мои документы\Downloads\Фото1-Лисица-обыкновенная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88" y="4857750"/>
            <a:ext cx="2400300" cy="1800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2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75" y="3000375"/>
            <a:ext cx="2400300" cy="1504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24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7554" y="3000372"/>
            <a:ext cx="2255837" cy="16922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25" name="Picture 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928926" y="1071546"/>
            <a:ext cx="2195512" cy="1800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26" name="Picture 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143625" y="1000125"/>
            <a:ext cx="2455863" cy="1800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227" name="TextBox 10"/>
          <p:cNvSpPr txBox="1">
            <a:spLocks noChangeArrowheads="1"/>
          </p:cNvSpPr>
          <p:nvPr/>
        </p:nvSpPr>
        <p:spPr bwMode="auto">
          <a:xfrm>
            <a:off x="642938" y="2714625"/>
            <a:ext cx="727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bg1"/>
                </a:solidFill>
              </a:rPr>
              <a:t>Енот</a:t>
            </a:r>
          </a:p>
        </p:txBody>
      </p:sp>
      <p:sp>
        <p:nvSpPr>
          <p:cNvPr id="9228" name="TextBox 11"/>
          <p:cNvSpPr txBox="1">
            <a:spLocks noChangeArrowheads="1"/>
          </p:cNvSpPr>
          <p:nvPr/>
        </p:nvSpPr>
        <p:spPr bwMode="auto">
          <a:xfrm>
            <a:off x="3071813" y="2500313"/>
            <a:ext cx="866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bg1"/>
                </a:solidFill>
              </a:rPr>
              <a:t>Кабан</a:t>
            </a:r>
          </a:p>
        </p:txBody>
      </p:sp>
      <p:sp>
        <p:nvSpPr>
          <p:cNvPr id="9229" name="TextBox 12"/>
          <p:cNvSpPr txBox="1">
            <a:spLocks noChangeArrowheads="1"/>
          </p:cNvSpPr>
          <p:nvPr/>
        </p:nvSpPr>
        <p:spPr bwMode="auto">
          <a:xfrm>
            <a:off x="7143750" y="2428875"/>
            <a:ext cx="10715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chemeClr val="bg1"/>
                </a:solidFill>
              </a:rPr>
              <a:t>Рысь</a:t>
            </a:r>
          </a:p>
        </p:txBody>
      </p:sp>
      <p:sp>
        <p:nvSpPr>
          <p:cNvPr id="9230" name="TextBox 13"/>
          <p:cNvSpPr txBox="1">
            <a:spLocks noChangeArrowheads="1"/>
          </p:cNvSpPr>
          <p:nvPr/>
        </p:nvSpPr>
        <p:spPr bwMode="auto">
          <a:xfrm>
            <a:off x="357188" y="4714875"/>
            <a:ext cx="21494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bg1"/>
                </a:solidFill>
              </a:rPr>
              <a:t> Бурый  медведь</a:t>
            </a:r>
          </a:p>
        </p:txBody>
      </p:sp>
      <p:sp>
        <p:nvSpPr>
          <p:cNvPr id="9231" name="TextBox 14"/>
          <p:cNvSpPr txBox="1">
            <a:spLocks noChangeArrowheads="1"/>
          </p:cNvSpPr>
          <p:nvPr/>
        </p:nvSpPr>
        <p:spPr bwMode="auto">
          <a:xfrm>
            <a:off x="4429125" y="4357688"/>
            <a:ext cx="7477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bg1"/>
                </a:solidFill>
              </a:rPr>
              <a:t>Волк</a:t>
            </a:r>
          </a:p>
        </p:txBody>
      </p:sp>
      <p:sp>
        <p:nvSpPr>
          <p:cNvPr id="9232" name="TextBox 15"/>
          <p:cNvSpPr txBox="1">
            <a:spLocks noChangeArrowheads="1"/>
          </p:cNvSpPr>
          <p:nvPr/>
        </p:nvSpPr>
        <p:spPr bwMode="auto">
          <a:xfrm>
            <a:off x="6572250" y="4143375"/>
            <a:ext cx="869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bg1"/>
                </a:solidFill>
              </a:rPr>
              <a:t>Белка</a:t>
            </a:r>
          </a:p>
        </p:txBody>
      </p:sp>
      <p:sp>
        <p:nvSpPr>
          <p:cNvPr id="9233" name="TextBox 16"/>
          <p:cNvSpPr txBox="1">
            <a:spLocks noChangeArrowheads="1"/>
          </p:cNvSpPr>
          <p:nvPr/>
        </p:nvSpPr>
        <p:spPr bwMode="auto">
          <a:xfrm>
            <a:off x="4357688" y="6286500"/>
            <a:ext cx="1143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b="1">
                <a:solidFill>
                  <a:schemeClr val="bg1"/>
                </a:solidFill>
              </a:rPr>
              <a:t>Лиса</a:t>
            </a:r>
          </a:p>
        </p:txBody>
      </p:sp>
      <p:sp>
        <p:nvSpPr>
          <p:cNvPr id="9234" name="TextBox 17"/>
          <p:cNvSpPr txBox="1">
            <a:spLocks noChangeArrowheads="1"/>
          </p:cNvSpPr>
          <p:nvPr/>
        </p:nvSpPr>
        <p:spPr bwMode="auto">
          <a:xfrm>
            <a:off x="6858000" y="6215063"/>
            <a:ext cx="1643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Ушастый ёж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1"/>
          <p:cNvSpPr>
            <a:spLocks noChangeArrowheads="1"/>
          </p:cNvSpPr>
          <p:nvPr/>
        </p:nvSpPr>
        <p:spPr bwMode="auto">
          <a:xfrm>
            <a:off x="714375" y="214313"/>
            <a:ext cx="71437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Редкие и исчезающие животные  </a:t>
            </a:r>
          </a:p>
        </p:txBody>
      </p:sp>
      <p:pic>
        <p:nvPicPr>
          <p:cNvPr id="1024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38" y="5248275"/>
            <a:ext cx="3071822" cy="1609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4" name="Picture 2" descr="C:\Documents and Settings\Admin.MICROSOF-D01144\Мои документы\Downloads\imgpreview (5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88" y="3071813"/>
            <a:ext cx="2257425" cy="160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5" name="Picture 3" descr="C:\Documents and Settings\Admin.MICROSOF-D01144\Мои документы\Downloads\imgpreview (6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1000108"/>
            <a:ext cx="2333625" cy="1552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3" y="3286125"/>
            <a:ext cx="2703512" cy="1800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1000108"/>
            <a:ext cx="2786082" cy="17637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8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57884" y="2928934"/>
            <a:ext cx="2968625" cy="1619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9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357563" y="1000124"/>
            <a:ext cx="2436812" cy="17144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50" name="Picture 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286500" y="4929188"/>
            <a:ext cx="2641600" cy="17637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251" name="TextBox 10"/>
          <p:cNvSpPr txBox="1">
            <a:spLocks noChangeArrowheads="1"/>
          </p:cNvSpPr>
          <p:nvPr/>
        </p:nvSpPr>
        <p:spPr bwMode="auto">
          <a:xfrm>
            <a:off x="357188" y="2357438"/>
            <a:ext cx="2928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Гималайский медведь</a:t>
            </a:r>
          </a:p>
        </p:txBody>
      </p:sp>
      <p:sp>
        <p:nvSpPr>
          <p:cNvPr id="10252" name="TextBox 11"/>
          <p:cNvSpPr txBox="1">
            <a:spLocks noChangeArrowheads="1"/>
          </p:cNvSpPr>
          <p:nvPr/>
        </p:nvSpPr>
        <p:spPr bwMode="auto">
          <a:xfrm>
            <a:off x="3357563" y="2071688"/>
            <a:ext cx="3286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chemeClr val="bg1"/>
                </a:solidFill>
              </a:rPr>
              <a:t>Дальневосточный </a:t>
            </a:r>
          </a:p>
          <a:p>
            <a:r>
              <a:rPr lang="ru-RU" b="1">
                <a:solidFill>
                  <a:schemeClr val="bg1"/>
                </a:solidFill>
              </a:rPr>
              <a:t>лесной кот</a:t>
            </a:r>
          </a:p>
        </p:txBody>
      </p:sp>
      <p:sp>
        <p:nvSpPr>
          <p:cNvPr id="10253" name="TextBox 12"/>
          <p:cNvSpPr txBox="1">
            <a:spLocks noChangeArrowheads="1"/>
          </p:cNvSpPr>
          <p:nvPr/>
        </p:nvSpPr>
        <p:spPr bwMode="auto">
          <a:xfrm>
            <a:off x="6715125" y="2214563"/>
            <a:ext cx="2139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bg1"/>
                </a:solidFill>
              </a:rPr>
              <a:t>Утка-мандаринка</a:t>
            </a:r>
          </a:p>
        </p:txBody>
      </p:sp>
      <p:sp>
        <p:nvSpPr>
          <p:cNvPr id="10254" name="TextBox 13"/>
          <p:cNvSpPr txBox="1">
            <a:spLocks noChangeArrowheads="1"/>
          </p:cNvSpPr>
          <p:nvPr/>
        </p:nvSpPr>
        <p:spPr bwMode="auto">
          <a:xfrm>
            <a:off x="214313" y="4714875"/>
            <a:ext cx="9921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bg1"/>
                </a:solidFill>
              </a:rPr>
              <a:t>Барсук</a:t>
            </a:r>
          </a:p>
        </p:txBody>
      </p:sp>
      <p:sp>
        <p:nvSpPr>
          <p:cNvPr id="10255" name="TextBox 14"/>
          <p:cNvSpPr txBox="1">
            <a:spLocks noChangeArrowheads="1"/>
          </p:cNvSpPr>
          <p:nvPr/>
        </p:nvSpPr>
        <p:spPr bwMode="auto">
          <a:xfrm>
            <a:off x="5857875" y="4143375"/>
            <a:ext cx="1857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Красный волк</a:t>
            </a:r>
          </a:p>
        </p:txBody>
      </p:sp>
      <p:sp>
        <p:nvSpPr>
          <p:cNvPr id="10256" name="TextBox 15"/>
          <p:cNvSpPr txBox="1">
            <a:spLocks noChangeArrowheads="1"/>
          </p:cNvSpPr>
          <p:nvPr/>
        </p:nvSpPr>
        <p:spPr bwMode="auto">
          <a:xfrm>
            <a:off x="4071938" y="6488113"/>
            <a:ext cx="18732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bg1"/>
                </a:solidFill>
              </a:rPr>
              <a:t>Амурский тигр</a:t>
            </a:r>
          </a:p>
        </p:txBody>
      </p:sp>
      <p:sp>
        <p:nvSpPr>
          <p:cNvPr id="10257" name="TextBox 16"/>
          <p:cNvSpPr txBox="1">
            <a:spLocks noChangeArrowheads="1"/>
          </p:cNvSpPr>
          <p:nvPr/>
        </p:nvSpPr>
        <p:spPr bwMode="auto">
          <a:xfrm>
            <a:off x="6357938" y="6215063"/>
            <a:ext cx="18573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Лось</a:t>
            </a:r>
          </a:p>
        </p:txBody>
      </p:sp>
      <p:sp>
        <p:nvSpPr>
          <p:cNvPr id="10258" name="TextBox 18"/>
          <p:cNvSpPr txBox="1">
            <a:spLocks noChangeArrowheads="1"/>
          </p:cNvSpPr>
          <p:nvPr/>
        </p:nvSpPr>
        <p:spPr bwMode="auto">
          <a:xfrm>
            <a:off x="3857625" y="4071938"/>
            <a:ext cx="1714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Японский журавль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"/>
          <p:cNvSpPr>
            <a:spLocks noChangeArrowheads="1"/>
          </p:cNvSpPr>
          <p:nvPr/>
        </p:nvSpPr>
        <p:spPr bwMode="auto">
          <a:xfrm>
            <a:off x="1000125" y="500063"/>
            <a:ext cx="70008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Чем мы можем помочь</a:t>
            </a:r>
          </a:p>
          <a:p>
            <a:r>
              <a:rPr lang="ru-RU" sz="3200" b="1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природе?</a:t>
            </a:r>
            <a:endParaRPr lang="ru-RU" sz="3200" b="1">
              <a:solidFill>
                <a:srgbClr val="FFFF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1267" name="Прямоугольник 2"/>
          <p:cNvSpPr>
            <a:spLocks noChangeArrowheads="1"/>
          </p:cNvSpPr>
          <p:nvPr/>
        </p:nvSpPr>
        <p:spPr bwMode="auto">
          <a:xfrm>
            <a:off x="642938" y="1214438"/>
            <a:ext cx="771525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32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1.Соблюдать правила поведения  в природе;</a:t>
            </a:r>
          </a:p>
          <a:p>
            <a:r>
              <a:rPr lang="ru-RU" sz="32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2.Рассказывать о правилах поведения в природе своим друзьям и родственникам.</a:t>
            </a:r>
          </a:p>
        </p:txBody>
      </p:sp>
      <p:sp>
        <p:nvSpPr>
          <p:cNvPr id="11268" name="Прямоугольник 3"/>
          <p:cNvSpPr>
            <a:spLocks noChangeArrowheads="1"/>
          </p:cNvSpPr>
          <p:nvPr/>
        </p:nvSpPr>
        <p:spPr bwMode="auto">
          <a:xfrm>
            <a:off x="642938" y="2143125"/>
            <a:ext cx="85217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32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2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3.Создали свою классную  книгу  «Животные  нашей области».</a:t>
            </a:r>
          </a:p>
        </p:txBody>
      </p:sp>
      <p:pic>
        <p:nvPicPr>
          <p:cNvPr id="1126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285728"/>
            <a:ext cx="2784958" cy="1584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4857760"/>
            <a:ext cx="3000000" cy="18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print"/>
          <a:srcRect r="5548" b="15026"/>
          <a:stretch>
            <a:fillRect/>
          </a:stretch>
        </p:blipFill>
        <p:spPr bwMode="auto">
          <a:xfrm>
            <a:off x="5572132" y="4857760"/>
            <a:ext cx="3334608" cy="18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928688" y="285750"/>
            <a:ext cx="7786687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Вывод: </a:t>
            </a:r>
          </a:p>
          <a:p>
            <a:endParaRPr lang="ru-RU" sz="3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ивотный </a:t>
            </a:r>
            <a:r>
              <a:rPr lang="ru-RU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мир нашей области богат  и разнообразен. Многие животные являются редкими и исчезающими. </a:t>
            </a:r>
          </a:p>
        </p:txBody>
      </p:sp>
      <p:pic>
        <p:nvPicPr>
          <p:cNvPr id="12291" name="Picture 3" descr="C:\Documents and Settings\Admin.MICROSOF-D01144\Мои документы\Downloads\imgpreview (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4500570"/>
            <a:ext cx="3174936" cy="219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875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</TotalTime>
  <Words>290</Words>
  <Application>Microsoft Office PowerPoint</Application>
  <PresentationFormat>Экран (4:3)</PresentationFormat>
  <Paragraphs>75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Times New Roman</vt:lpstr>
      <vt:lpstr>Verdana</vt:lpstr>
      <vt:lpstr>Modèle par défaut</vt:lpstr>
      <vt:lpstr>Презентация PowerPoint</vt:lpstr>
      <vt:lpstr>Презентация PowerPoint</vt:lpstr>
      <vt:lpstr>Презентация PowerPoint</vt:lpstr>
      <vt:lpstr>Маньчжурский орех</vt:lpstr>
      <vt:lpstr>Пробковое дерево</vt:lpstr>
      <vt:lpstr>Жимолость </vt:lpstr>
      <vt:lpstr>Женьшень </vt:lpstr>
      <vt:lpstr>Бразения Шребера</vt:lpstr>
      <vt:lpstr>Кальдезия </vt:lpstr>
      <vt:lpstr>Ковыль </vt:lpstr>
      <vt:lpstr>Лотос Комарова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Hand Carrying Earth</dc:title>
  <dc:creator>www.powerpointstyles.com</dc:creator>
  <dc:description>Image credit to FreeDigitalPhotos.net </dc:description>
  <cp:lastModifiedBy>ELIS-KOT</cp:lastModifiedBy>
  <cp:revision>104</cp:revision>
  <dcterms:created xsi:type="dcterms:W3CDTF">2009-03-23T15:23:24Z</dcterms:created>
  <dcterms:modified xsi:type="dcterms:W3CDTF">2020-11-22T02:37:07Z</dcterms:modified>
</cp:coreProperties>
</file>