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87" r:id="rId3"/>
    <p:sldId id="290" r:id="rId4"/>
    <p:sldId id="311" r:id="rId5"/>
    <p:sldId id="288" r:id="rId6"/>
    <p:sldId id="289" r:id="rId7"/>
    <p:sldId id="272" r:id="rId8"/>
    <p:sldId id="286" r:id="rId9"/>
    <p:sldId id="274" r:id="rId10"/>
    <p:sldId id="275" r:id="rId11"/>
    <p:sldId id="276" r:id="rId12"/>
    <p:sldId id="277" r:id="rId13"/>
    <p:sldId id="310" r:id="rId14"/>
    <p:sldId id="279" r:id="rId15"/>
    <p:sldId id="280" r:id="rId16"/>
    <p:sldId id="281" r:id="rId17"/>
    <p:sldId id="282" r:id="rId18"/>
    <p:sldId id="309" r:id="rId19"/>
    <p:sldId id="257" r:id="rId20"/>
    <p:sldId id="292" r:id="rId21"/>
    <p:sldId id="293" r:id="rId22"/>
    <p:sldId id="294" r:id="rId23"/>
    <p:sldId id="258" r:id="rId24"/>
    <p:sldId id="295" r:id="rId25"/>
    <p:sldId id="259" r:id="rId26"/>
    <p:sldId id="296" r:id="rId27"/>
    <p:sldId id="260" r:id="rId28"/>
    <p:sldId id="297" r:id="rId29"/>
    <p:sldId id="291" r:id="rId30"/>
    <p:sldId id="298" r:id="rId31"/>
    <p:sldId id="262" r:id="rId32"/>
    <p:sldId id="299" r:id="rId33"/>
    <p:sldId id="263" r:id="rId34"/>
    <p:sldId id="300" r:id="rId35"/>
    <p:sldId id="264" r:id="rId36"/>
    <p:sldId id="301" r:id="rId37"/>
    <p:sldId id="265" r:id="rId38"/>
    <p:sldId id="302" r:id="rId39"/>
    <p:sldId id="266" r:id="rId40"/>
    <p:sldId id="303" r:id="rId41"/>
    <p:sldId id="267" r:id="rId42"/>
    <p:sldId id="304" r:id="rId43"/>
    <p:sldId id="268" r:id="rId44"/>
    <p:sldId id="305" r:id="rId45"/>
    <p:sldId id="269" r:id="rId46"/>
    <p:sldId id="306" r:id="rId47"/>
    <p:sldId id="270" r:id="rId48"/>
    <p:sldId id="273" r:id="rId49"/>
    <p:sldId id="271" r:id="rId50"/>
    <p:sldId id="307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33"/>
    <a:srgbClr val="FFCC66"/>
    <a:srgbClr val="FFFFFF"/>
    <a:srgbClr val="FF6699"/>
    <a:srgbClr val="FFFF00"/>
    <a:srgbClr val="FF9933"/>
    <a:srgbClr val="FFFF99"/>
    <a:srgbClr val="FF6600"/>
    <a:srgbClr val="FFFF66"/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5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2CC1025A-2541-4881-AF57-FC517AD3F31E}" type="datetimeFigureOut">
              <a:rPr lang="ru-RU" smtClean="0"/>
              <a:pPr/>
              <a:t>27.12.2023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E97A5E6B-ABE7-4331-880B-EFAE893F64E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2734412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1025A-2541-4881-AF57-FC517AD3F31E}" type="datetimeFigureOut">
              <a:rPr lang="ru-RU" smtClean="0"/>
              <a:pPr/>
              <a:t>27.12.2023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A5E6B-ABE7-4331-880B-EFAE893F64E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75667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2CC1025A-2541-4881-AF57-FC517AD3F31E}" type="datetimeFigureOut">
              <a:rPr lang="ru-RU" smtClean="0"/>
              <a:pPr/>
              <a:t>27.12.2023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E97A5E6B-ABE7-4331-880B-EFAE893F64ED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7" name="Group 6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21827060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1025A-2541-4881-AF57-FC517AD3F31E}" type="datetimeFigureOut">
              <a:rPr lang="ru-RU" smtClean="0"/>
              <a:pPr/>
              <a:t>27.12.2023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A5E6B-ABE7-4331-880B-EFAE893F64E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083036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1025A-2541-4881-AF57-FC517AD3F31E}" type="datetimeFigureOut">
              <a:rPr lang="ru-RU" smtClean="0"/>
              <a:pPr/>
              <a:t>27.12.2023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A5E6B-ABE7-4331-880B-EFAE893F64E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922430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1025A-2541-4881-AF57-FC517AD3F31E}" type="datetimeFigureOut">
              <a:rPr lang="ru-RU" smtClean="0"/>
              <a:pPr/>
              <a:t>27.12.2023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A5E6B-ABE7-4331-880B-EFAE893F64E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12469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1025A-2541-4881-AF57-FC517AD3F31E}" type="datetimeFigureOut">
              <a:rPr lang="ru-RU" smtClean="0"/>
              <a:pPr/>
              <a:t>27.12.2023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A5E6B-ABE7-4331-880B-EFAE893F64E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42852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2CC1025A-2541-4881-AF57-FC517AD3F31E}" type="datetimeFigureOut">
              <a:rPr lang="ru-RU" smtClean="0"/>
              <a:pPr/>
              <a:t>27.12.2023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E97A5E6B-ABE7-4331-880B-EFAE893F64E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70925617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2CC1025A-2541-4881-AF57-FC517AD3F31E}" type="datetimeFigureOut">
              <a:rPr lang="ru-RU" smtClean="0"/>
              <a:pPr/>
              <a:t>27.12.2023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E97A5E6B-ABE7-4331-880B-EFAE893F64E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35840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1025A-2541-4881-AF57-FC517AD3F31E}" type="datetimeFigureOut">
              <a:rPr lang="ru-RU" smtClean="0"/>
              <a:pPr/>
              <a:t>27.12.2023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A5E6B-ABE7-4331-880B-EFAE893F64E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30328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1025A-2541-4881-AF57-FC517AD3F31E}" type="datetimeFigureOut">
              <a:rPr lang="ru-RU" smtClean="0"/>
              <a:pPr/>
              <a:t>27.12.2023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A5E6B-ABE7-4331-880B-EFAE893F64E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2055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2CC1025A-2541-4881-AF57-FC517AD3F31E}" type="datetimeFigureOut">
              <a:rPr lang="ru-RU" smtClean="0"/>
              <a:pPr/>
              <a:t>27.12.2023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E97A5E6B-ABE7-4331-880B-EFAE893F64E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Freeform 6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114623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ba95c5c940707983d1588afc60b61114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9DB19E46-D701-1828-586A-32B77235B6B9}"/>
              </a:ext>
            </a:extLst>
          </p:cNvPr>
          <p:cNvSpPr txBox="1">
            <a:spLocks/>
          </p:cNvSpPr>
          <p:nvPr/>
        </p:nvSpPr>
        <p:spPr>
          <a:xfrm>
            <a:off x="999743" y="4559808"/>
            <a:ext cx="9729217" cy="2298192"/>
          </a:xfrm>
          <a:prstGeom prst="rect">
            <a:avLst/>
          </a:prstGeom>
          <a:solidFill>
            <a:srgbClr val="99FF99">
              <a:alpha val="50196"/>
            </a:srgb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0" b="0" i="0" u="none" strike="noStrike" kern="1200" cap="all" spc="80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Правильное питание – залог здоровья</a:t>
            </a:r>
            <a:endParaRPr kumimoji="0" lang="ru-RU" sz="6000" b="0" i="0" u="none" strike="noStrike" kern="1200" cap="all" spc="80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78006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2023-12-18_16-38-0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Vitaminy_vsem_vazhny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328" y="0"/>
            <a:ext cx="11058144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d0d8b6801db3e48fbb6204aa8c0feef0.jpe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-12-18_16-40-15.png"/>
          <p:cNvPicPr>
            <a:picLocks noChangeAspect="1"/>
          </p:cNvPicPr>
          <p:nvPr/>
        </p:nvPicPr>
        <p:blipFill>
          <a:blip r:embed="rId2" cstate="print"/>
          <a:srcRect l="811" t="1573"/>
          <a:stretch>
            <a:fillRect/>
          </a:stretch>
        </p:blipFill>
        <p:spPr>
          <a:xfrm>
            <a:off x="926592" y="-6867"/>
            <a:ext cx="10460736" cy="68648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43514629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700" t="4978" r="4300" b="542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Изображение16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150566" y="0"/>
            <a:ext cx="4421178" cy="6858000"/>
          </a:xfrm>
          <a:prstGeom prst="rect">
            <a:avLst/>
          </a:prstGeom>
        </p:spPr>
      </p:pic>
      <p:pic>
        <p:nvPicPr>
          <p:cNvPr id="8" name="Изображение17"/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5753016" y="0"/>
            <a:ext cx="4805256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2560x1708_1325224_[www.ArtFile.ru]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1011936" y="0"/>
            <a:ext cx="9046464" cy="1804416"/>
          </a:xfrm>
          <a:prstGeom prst="rect">
            <a:avLst/>
          </a:prstGeom>
          <a:solidFill>
            <a:srgbClr val="99CCFF">
              <a:alpha val="54902"/>
            </a:srgbClr>
          </a:solidFill>
        </p:spPr>
        <p:txBody>
          <a:bodyPr vert="horz" lIns="91440" tIns="45720" rIns="91440" bIns="45720" rtlCol="0" anchor="t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100" b="0" i="0" u="none" strike="noStrike" kern="1200" cap="all" spc="20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Полезные факты о </a:t>
            </a:r>
            <a:r>
              <a:rPr lang="ru-RU" sz="5100" cap="all" spc="2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ягодах, фруктах и овощах</a:t>
            </a:r>
            <a:endParaRPr kumimoji="0" lang="ru-RU" sz="5100" b="0" i="0" u="none" strike="noStrike" kern="1200" cap="all" spc="20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1666115973_6-mykaleidoscope-ru-p-kartinka-klyukvi-instagram-7.pn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2003" cy="6858000"/>
          </a:xfrm>
        </p:spPr>
      </p:pic>
      <p:sp>
        <p:nvSpPr>
          <p:cNvPr id="8" name="Содержимое 2"/>
          <p:cNvSpPr txBox="1">
            <a:spLocks/>
          </p:cNvSpPr>
          <p:nvPr/>
        </p:nvSpPr>
        <p:spPr>
          <a:xfrm>
            <a:off x="7391400" y="1524000"/>
            <a:ext cx="4800600" cy="3619500"/>
          </a:xfrm>
          <a:prstGeom prst="rect">
            <a:avLst/>
          </a:prstGeom>
          <a:solidFill>
            <a:srgbClr val="FFCCFF">
              <a:alpha val="45882"/>
            </a:srgbClr>
          </a:solidFill>
        </p:spPr>
        <p:txBody>
          <a:bodyPr vert="horz" lIns="91440" tIns="45720" rIns="91440" bIns="45720" rtlCol="0">
            <a:norm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Клюква способна понижать температуру тела.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perets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7524"/>
          </a:xfrm>
        </p:spPr>
      </p:pic>
      <p:sp>
        <p:nvSpPr>
          <p:cNvPr id="9" name="Содержимое 2"/>
          <p:cNvSpPr txBox="1">
            <a:spLocks/>
          </p:cNvSpPr>
          <p:nvPr/>
        </p:nvSpPr>
        <p:spPr>
          <a:xfrm>
            <a:off x="0" y="3238500"/>
            <a:ext cx="4800600" cy="3619500"/>
          </a:xfrm>
          <a:prstGeom prst="rect">
            <a:avLst/>
          </a:prstGeom>
          <a:solidFill>
            <a:srgbClr val="FFCC66">
              <a:alpha val="45098"/>
            </a:srgbClr>
          </a:solidFill>
        </p:spPr>
        <p:txBody>
          <a:bodyPr vert="horz" lIns="91440" tIns="45720" rIns="91440" bIns="45720" rtlCol="0">
            <a:normAutofit lnSpcReduction="10000"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Сладкий перец содержит большое количество витамина «С».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Содержимое 8" descr="533975279-56a6b6e05f9b58b7d0e46682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61648"/>
          </a:xfrm>
        </p:spPr>
      </p:pic>
      <p:sp>
        <p:nvSpPr>
          <p:cNvPr id="11" name="Содержимое 2"/>
          <p:cNvSpPr txBox="1">
            <a:spLocks/>
          </p:cNvSpPr>
          <p:nvPr/>
        </p:nvSpPr>
        <p:spPr>
          <a:xfrm>
            <a:off x="7644384" y="3499104"/>
            <a:ext cx="4547616" cy="3358896"/>
          </a:xfrm>
          <a:prstGeom prst="rect">
            <a:avLst/>
          </a:prstGeom>
          <a:solidFill>
            <a:srgbClr val="CCFF66">
              <a:alpha val="50196"/>
            </a:srgbClr>
          </a:solidFill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Морковь богат витамином «А», который очень полезен для зрения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/>
          <p:cNvPicPr>
            <a:picLocks noGrp="1"/>
          </p:cNvPicPr>
          <p:nvPr>
            <p:ph sz="half" idx="2"/>
          </p:nvPr>
        </p:nvPicPr>
        <p:blipFill>
          <a:blip r:embed="rId2" cstate="print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ln w="0">
            <a:noFill/>
          </a:ln>
        </p:spPr>
      </p:pic>
      <p:sp>
        <p:nvSpPr>
          <p:cNvPr id="9" name="Содержимое 2"/>
          <p:cNvSpPr txBox="1">
            <a:spLocks/>
          </p:cNvSpPr>
          <p:nvPr/>
        </p:nvSpPr>
        <p:spPr>
          <a:xfrm>
            <a:off x="7391400" y="3238500"/>
            <a:ext cx="4800600" cy="3619500"/>
          </a:xfrm>
          <a:prstGeom prst="rect">
            <a:avLst/>
          </a:prstGeom>
          <a:solidFill>
            <a:srgbClr val="FFFF99">
              <a:alpha val="45098"/>
            </a:srgbClr>
          </a:solidFill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Банан снимает стресс, восполняет утраченные силы, обеспечивает мозг и улучшает его работу.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 additive="repl"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8eb045d167e58728d75fefc812782992.jpe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4" name="Содержимое 2"/>
          <p:cNvSpPr txBox="1">
            <a:spLocks/>
          </p:cNvSpPr>
          <p:nvPr/>
        </p:nvSpPr>
        <p:spPr>
          <a:xfrm>
            <a:off x="6888480" y="-12192"/>
            <a:ext cx="5340096" cy="2572512"/>
          </a:xfrm>
          <a:prstGeom prst="rect">
            <a:avLst/>
          </a:prstGeom>
          <a:solidFill>
            <a:srgbClr val="99FF33">
              <a:alpha val="49804"/>
            </a:srgbClr>
          </a:solidFill>
        </p:spPr>
        <p:txBody>
          <a:bodyPr vert="horz" lIns="91440" tIns="45720" rIns="91440" bIns="45720" rtlCol="0">
            <a:normAutofit fontScale="62500" lnSpcReduction="20000"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4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Киви содержит большое количество витамина «С», что способствует поддержанию</a:t>
            </a:r>
            <a:r>
              <a:rPr kumimoji="0" lang="ru-RU" sz="44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иммунитета. А также магний, стимулирующий умственную деятельность.  </a:t>
            </a:r>
            <a:endParaRPr kumimoji="0" lang="ru-RU" sz="44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/>
          <p:cNvPicPr>
            <a:picLocks noGrp="1"/>
          </p:cNvPicPr>
          <p:nvPr>
            <p:ph sz="half" idx="2"/>
          </p:nvPr>
        </p:nvPicPr>
        <p:blipFill>
          <a:blip r:embed="rId2" cstate="print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ln w="0">
            <a:noFill/>
          </a:ln>
        </p:spPr>
      </p:pic>
      <p:sp>
        <p:nvSpPr>
          <p:cNvPr id="9" name="Содержимое 2"/>
          <p:cNvSpPr txBox="1">
            <a:spLocks/>
          </p:cNvSpPr>
          <p:nvPr/>
        </p:nvSpPr>
        <p:spPr>
          <a:xfrm>
            <a:off x="0" y="3596640"/>
            <a:ext cx="4498848" cy="3261360"/>
          </a:xfrm>
          <a:prstGeom prst="rect">
            <a:avLst/>
          </a:prstGeom>
          <a:solidFill>
            <a:srgbClr val="FFCCCC">
              <a:alpha val="50196"/>
            </a:srgbClr>
          </a:solidFill>
        </p:spPr>
        <p:txBody>
          <a:bodyPr vert="horz" lIns="91440" tIns="45720" rIns="91440" bIns="45720" rtlCol="0">
            <a:normAutofit fontScale="77500" lnSpcReduction="20000"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Чеснок силен в борьбе с простудой. Кроме этого наводит порядок в желудке, убивая вредные микроорганизмы.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 additive="repl"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8aae0f2ca98cb32e0f4ca322008a8d77.jpe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7034784"/>
          </a:xfrm>
        </p:spPr>
      </p:pic>
      <p:sp>
        <p:nvSpPr>
          <p:cNvPr id="9" name="Содержимое 2"/>
          <p:cNvSpPr txBox="1">
            <a:spLocks/>
          </p:cNvSpPr>
          <p:nvPr/>
        </p:nvSpPr>
        <p:spPr>
          <a:xfrm>
            <a:off x="0" y="0"/>
            <a:ext cx="4800600" cy="3619500"/>
          </a:xfrm>
          <a:prstGeom prst="rect">
            <a:avLst/>
          </a:prstGeom>
          <a:solidFill>
            <a:srgbClr val="996633">
              <a:alpha val="41176"/>
            </a:srgbClr>
          </a:solidFill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Грецкий орех похож на мозг человека, поэтому считается, что он ума, силы и памяти прибавляет.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Содержимое 8" descr="2023-12-18_16-14-31.pn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12192001" cy="6858000"/>
          </a:xfrm>
        </p:spPr>
      </p:pic>
      <p:sp>
        <p:nvSpPr>
          <p:cNvPr id="11" name="Содержимое 2"/>
          <p:cNvSpPr txBox="1">
            <a:spLocks/>
          </p:cNvSpPr>
          <p:nvPr/>
        </p:nvSpPr>
        <p:spPr>
          <a:xfrm>
            <a:off x="7315200" y="0"/>
            <a:ext cx="4876800" cy="3121152"/>
          </a:xfrm>
          <a:prstGeom prst="rect">
            <a:avLst/>
          </a:prstGeom>
          <a:solidFill>
            <a:srgbClr val="99FF66">
              <a:alpha val="60000"/>
            </a:srgbClr>
          </a:solidFill>
        </p:spPr>
        <p:txBody>
          <a:bodyPr vert="horz" lIns="91440" tIns="45720" rIns="91440" bIns="45720" rtlCol="0">
            <a:normAutofit fontScale="62500" lnSpcReduction="20000"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Яблоко полезно абсолютно всем - как здоровым людям, так и тем, кто страдает различными заболеваниями, ведь он содержит много витаминов и очень полезен для зубов и десен.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Содержимое 8" descr="blobid1604339482058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63461"/>
          </a:xfrm>
        </p:spPr>
      </p:pic>
      <p:sp>
        <p:nvSpPr>
          <p:cNvPr id="11" name="Содержимое 2"/>
          <p:cNvSpPr txBox="1">
            <a:spLocks/>
          </p:cNvSpPr>
          <p:nvPr/>
        </p:nvSpPr>
        <p:spPr>
          <a:xfrm>
            <a:off x="0" y="0"/>
            <a:ext cx="4800600" cy="3619500"/>
          </a:xfrm>
          <a:prstGeom prst="rect">
            <a:avLst/>
          </a:prstGeom>
          <a:solidFill>
            <a:srgbClr val="FFFF66">
              <a:alpha val="50196"/>
            </a:srgbClr>
          </a:solidFill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Лимон силен в борьбе с простудой и содержит большое количество витамина «С».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scale_12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71514"/>
          </a:xfrm>
          <a:prstGeom prst="rect">
            <a:avLst/>
          </a:prstGeom>
        </p:spPr>
      </p:pic>
      <p:sp>
        <p:nvSpPr>
          <p:cNvPr id="4" name="Содержимое 2"/>
          <p:cNvSpPr txBox="1">
            <a:spLocks/>
          </p:cNvSpPr>
          <p:nvPr/>
        </p:nvSpPr>
        <p:spPr>
          <a:xfrm>
            <a:off x="0" y="0"/>
            <a:ext cx="6620255" cy="2938272"/>
          </a:xfrm>
          <a:prstGeom prst="rect">
            <a:avLst/>
          </a:prstGeom>
          <a:solidFill>
            <a:srgbClr val="FFFF99">
              <a:alpha val="44706"/>
            </a:srgbClr>
          </a:solidFill>
        </p:spPr>
        <p:txBody>
          <a:bodyPr vert="horz" lIns="91440" tIns="45720" rIns="91440" bIns="45720" rtlCol="0">
            <a:normAutofit fontScale="77500" lnSpcReduction="20000"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4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Ананас незаменимый</a:t>
            </a:r>
            <a:r>
              <a:rPr kumimoji="0" lang="ru-RU" sz="44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источник различных витамин. Эффективен во время тяжёлых тренировок, напряжённой умственной работе. Помогает усваивать белковую пищу. </a:t>
            </a:r>
            <a:endParaRPr kumimoji="0" lang="ru-RU" sz="44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8784" y="280416"/>
            <a:ext cx="10491216" cy="1594101"/>
          </a:xfrm>
        </p:spPr>
        <p:txBody>
          <a:bodyPr/>
          <a:lstStyle/>
          <a:p>
            <a:pPr algn="ctr"/>
            <a:r>
              <a:rPr lang="ru-RU" dirty="0" smtClean="0"/>
              <a:t>Отгадай о каких продуктах сейчас пойдёт речь</a:t>
            </a:r>
            <a:endParaRPr lang="ru-RU" dirty="0"/>
          </a:p>
        </p:txBody>
      </p:sp>
      <p:pic>
        <p:nvPicPr>
          <p:cNvPr id="7" name="Содержимое 6" descr="vegan-cover-1536x845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7152" y="1686133"/>
            <a:ext cx="9401169" cy="517186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fruit-shaped-as-a-questionmark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04800" y="3157728"/>
            <a:ext cx="4718304" cy="2677656"/>
          </a:xfrm>
          <a:prstGeom prst="rect">
            <a:avLst/>
          </a:prstGeom>
          <a:solidFill>
            <a:srgbClr val="FF6600">
              <a:alpha val="47059"/>
            </a:srgbClr>
          </a:solidFill>
        </p:spPr>
        <p:txBody>
          <a:bodyPr wrap="square">
            <a:spAutoFit/>
          </a:bodyPr>
          <a:lstStyle/>
          <a:p>
            <a:pPr lvl="0">
              <a:buNone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Очень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яркая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девица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Летом прячется в темнице.</a:t>
            </a:r>
          </a:p>
          <a:p>
            <a:pPr lvl="0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Любят зайчики и детки</a:t>
            </a:r>
          </a:p>
          <a:p>
            <a:pPr lvl="0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 свежем виде и в котлетках.</a:t>
            </a:r>
          </a:p>
          <a:p>
            <a:pPr lvl="0">
              <a:buNone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Эта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рыжая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плутовка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Называется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. 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vse-chto-nuzhno-znat-o-morkovi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974080" y="1"/>
            <a:ext cx="6217920" cy="1316736"/>
          </a:xfrm>
          <a:solidFill>
            <a:srgbClr val="FF99FF">
              <a:alpha val="40000"/>
            </a:srgbClr>
          </a:solidFill>
        </p:spPr>
        <p:txBody>
          <a:bodyPr/>
          <a:lstStyle/>
          <a:p>
            <a:pPr algn="ctr"/>
            <a:r>
              <a:rPr lang="ru-RU" dirty="0" smtClean="0"/>
              <a:t>Ответ - морковь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fruit-shaped-as-a-questionmark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04800" y="3157728"/>
            <a:ext cx="4718304" cy="3416320"/>
          </a:xfrm>
          <a:prstGeom prst="rect">
            <a:avLst/>
          </a:prstGeom>
          <a:solidFill>
            <a:srgbClr val="FF6699">
              <a:alpha val="47059"/>
            </a:srgbClr>
          </a:solidFill>
        </p:spPr>
        <p:txBody>
          <a:bodyPr wrap="square">
            <a:sp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Нужнее всех из овощей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Для винегретов и борщей,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Из урожая нового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Красавица лиловая…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/>
          <p:cNvPicPr>
            <a:picLocks noGrp="1"/>
          </p:cNvPicPr>
          <p:nvPr>
            <p:ph sz="half" idx="2"/>
          </p:nvPr>
        </p:nvPicPr>
        <p:blipFill>
          <a:blip r:embed="rId2" cstate="print"/>
          <a:stretch/>
        </p:blipFill>
        <p:spPr>
          <a:xfrm>
            <a:off x="682752" y="0"/>
            <a:ext cx="11277600" cy="6858000"/>
          </a:xfrm>
          <a:prstGeom prst="rect">
            <a:avLst/>
          </a:prstGeom>
          <a:ln w="0">
            <a:noFill/>
          </a:ln>
        </p:spPr>
      </p:pic>
      <p:sp>
        <p:nvSpPr>
          <p:cNvPr id="6" name="Заголовок 2"/>
          <p:cNvSpPr>
            <a:spLocks noGrp="1"/>
          </p:cNvSpPr>
          <p:nvPr>
            <p:ph type="title"/>
          </p:nvPr>
        </p:nvSpPr>
        <p:spPr>
          <a:xfrm>
            <a:off x="5974080" y="1"/>
            <a:ext cx="6217920" cy="1316736"/>
          </a:xfrm>
          <a:solidFill>
            <a:srgbClr val="FF99FF">
              <a:alpha val="40000"/>
            </a:srgbClr>
          </a:solidFill>
        </p:spPr>
        <p:txBody>
          <a:bodyPr/>
          <a:lstStyle/>
          <a:p>
            <a:pPr algn="ctr"/>
            <a:r>
              <a:rPr lang="ru-RU" dirty="0" smtClean="0"/>
              <a:t>Ответ - свекла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 additive="repl"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fruit-shaped-as-a-questionmark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31648" y="3206497"/>
            <a:ext cx="4779264" cy="2554545"/>
          </a:xfrm>
          <a:prstGeom prst="rect">
            <a:avLst/>
          </a:prstGeom>
          <a:solidFill>
            <a:srgbClr val="CCFF99">
              <a:alpha val="47059"/>
            </a:srgbClr>
          </a:solidFill>
          <a:ln>
            <a:solidFill>
              <a:srgbClr val="CCFF99">
                <a:alpha val="50196"/>
              </a:srgbClr>
            </a:solidFill>
          </a:ln>
        </p:spPr>
        <p:txBody>
          <a:bodyPr wrap="square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Я – и свежий, и солёный,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Весь пупырчатый, зелёный.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Не забудь меня, дружок,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Запасай здоровье впрок.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original-2_result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176" y="-1"/>
            <a:ext cx="11314176" cy="6887313"/>
          </a:xfrm>
        </p:spPr>
      </p:pic>
      <p:sp>
        <p:nvSpPr>
          <p:cNvPr id="8" name="Заголовок 2"/>
          <p:cNvSpPr>
            <a:spLocks noGrp="1"/>
          </p:cNvSpPr>
          <p:nvPr>
            <p:ph type="title"/>
          </p:nvPr>
        </p:nvSpPr>
        <p:spPr>
          <a:xfrm>
            <a:off x="5974080" y="1"/>
            <a:ext cx="6217920" cy="1316736"/>
          </a:xfrm>
          <a:solidFill>
            <a:srgbClr val="FF99FF">
              <a:alpha val="40000"/>
            </a:srgbClr>
          </a:solidFill>
        </p:spPr>
        <p:txBody>
          <a:bodyPr/>
          <a:lstStyle/>
          <a:p>
            <a:pPr algn="ctr"/>
            <a:r>
              <a:rPr lang="ru-RU" dirty="0" smtClean="0"/>
              <a:t>Ответ - </a:t>
            </a:r>
            <a:r>
              <a:rPr lang="ru-RU" dirty="0" err="1" smtClean="0"/>
              <a:t>огурц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fruit-shaped-as-a-questionmark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31648" y="3206497"/>
            <a:ext cx="4779264" cy="2554545"/>
          </a:xfrm>
          <a:prstGeom prst="rect">
            <a:avLst/>
          </a:prstGeom>
          <a:solidFill>
            <a:srgbClr val="FFFF66">
              <a:alpha val="47059"/>
            </a:srgbClr>
          </a:solidFill>
          <a:ln>
            <a:solidFill>
              <a:srgbClr val="FFFF66">
                <a:alpha val="49804"/>
              </a:srgbClr>
            </a:solidFill>
          </a:ln>
        </p:spPr>
        <p:txBody>
          <a:bodyPr wrap="square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Жёлтый цитрусовый плод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 странах солнечных растёт.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Витаминов кладезь он,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А зовут его. . .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Содержимое 8" descr="kartinki-limony-13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045696" cy="6849622"/>
          </a:xfrm>
        </p:spPr>
      </p:pic>
      <p:sp>
        <p:nvSpPr>
          <p:cNvPr id="10" name="Заголовок 2"/>
          <p:cNvSpPr>
            <a:spLocks noGrp="1"/>
          </p:cNvSpPr>
          <p:nvPr>
            <p:ph type="title"/>
          </p:nvPr>
        </p:nvSpPr>
        <p:spPr>
          <a:xfrm>
            <a:off x="0" y="0"/>
            <a:ext cx="6217920" cy="1316736"/>
          </a:xfrm>
          <a:solidFill>
            <a:srgbClr val="FF99FF">
              <a:alpha val="40000"/>
            </a:srgbClr>
          </a:solidFill>
        </p:spPr>
        <p:txBody>
          <a:bodyPr/>
          <a:lstStyle/>
          <a:p>
            <a:pPr algn="ctr"/>
            <a:r>
              <a:rPr lang="ru-RU" dirty="0" smtClean="0"/>
              <a:t>Ответ - лимон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fruit-shaped-as-a-questionmark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31648" y="3206497"/>
            <a:ext cx="4779264" cy="3539430"/>
          </a:xfrm>
          <a:prstGeom prst="rect">
            <a:avLst/>
          </a:prstGeom>
          <a:solidFill>
            <a:srgbClr val="FFFF66">
              <a:alpha val="47059"/>
            </a:srgbClr>
          </a:solidFill>
          <a:ln>
            <a:solidFill>
              <a:srgbClr val="FFFF66">
                <a:alpha val="49804"/>
              </a:srgbClr>
            </a:solidFill>
          </a:ln>
        </p:spPr>
        <p:txBody>
          <a:bodyPr wrap="square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Круглобока, желтолица,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Может с солнышком сравниться.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А полезная какая,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Мякоть сладкая такая!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Мы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поклонники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отныне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Королевы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поля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. . 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Содержимое 19" descr="dd9c0d2c2a9ad5b8b2c4aaef280c6700.jpe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752" y="0"/>
            <a:ext cx="11265408" cy="6833108"/>
          </a:xfrm>
        </p:spPr>
      </p:pic>
      <p:sp>
        <p:nvSpPr>
          <p:cNvPr id="21" name="Заголовок 2"/>
          <p:cNvSpPr>
            <a:spLocks noGrp="1"/>
          </p:cNvSpPr>
          <p:nvPr>
            <p:ph type="title"/>
          </p:nvPr>
        </p:nvSpPr>
        <p:spPr>
          <a:xfrm>
            <a:off x="0" y="0"/>
            <a:ext cx="6217920" cy="1316736"/>
          </a:xfrm>
          <a:solidFill>
            <a:srgbClr val="FF99FF">
              <a:alpha val="40000"/>
            </a:srgbClr>
          </a:solidFill>
        </p:spPr>
        <p:txBody>
          <a:bodyPr/>
          <a:lstStyle/>
          <a:p>
            <a:pPr algn="ctr"/>
            <a:r>
              <a:rPr lang="ru-RU" dirty="0" smtClean="0"/>
              <a:t>Ответ - дыня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fruit-shaped-as-a-questionmark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31648" y="3206497"/>
            <a:ext cx="4779264" cy="3046988"/>
          </a:xfrm>
          <a:prstGeom prst="rect">
            <a:avLst/>
          </a:prstGeom>
          <a:solidFill>
            <a:srgbClr val="FF6600">
              <a:alpha val="47059"/>
            </a:srgbClr>
          </a:solidFill>
          <a:ln>
            <a:solidFill>
              <a:srgbClr val="FFFF66">
                <a:alpha val="49804"/>
              </a:srgbClr>
            </a:solidFill>
          </a:ln>
        </p:spPr>
        <p:txBody>
          <a:bodyPr wrap="square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Пчелки летом потрудились,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Чтоб зимой мы угостились.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Открывай пошире рот,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Ешь душистый, сладкий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... 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pochemu-myod-ne-zasaharivaetsya-osnovnye-prichiny1.jpe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450" y="0"/>
            <a:ext cx="11383518" cy="6843275"/>
          </a:xfrm>
        </p:spPr>
      </p:pic>
      <p:sp>
        <p:nvSpPr>
          <p:cNvPr id="8" name="Заголовок 2"/>
          <p:cNvSpPr>
            <a:spLocks noGrp="1"/>
          </p:cNvSpPr>
          <p:nvPr>
            <p:ph type="title"/>
          </p:nvPr>
        </p:nvSpPr>
        <p:spPr>
          <a:xfrm>
            <a:off x="0" y="0"/>
            <a:ext cx="6217920" cy="1316736"/>
          </a:xfrm>
          <a:solidFill>
            <a:srgbClr val="FF99FF">
              <a:alpha val="40000"/>
            </a:srgbClr>
          </a:solidFill>
        </p:spPr>
        <p:txBody>
          <a:bodyPr/>
          <a:lstStyle/>
          <a:p>
            <a:pPr algn="ctr"/>
            <a:r>
              <a:rPr lang="ru-RU" dirty="0" smtClean="0"/>
              <a:t>Ответ - мёд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fruit-shaped-as-a-questionmark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31648" y="3206497"/>
            <a:ext cx="4779264" cy="2554545"/>
          </a:xfrm>
          <a:prstGeom prst="rect">
            <a:avLst/>
          </a:prstGeom>
          <a:solidFill>
            <a:srgbClr val="FFFF99">
              <a:alpha val="47059"/>
            </a:srgbClr>
          </a:solidFill>
          <a:ln>
            <a:solidFill>
              <a:srgbClr val="FFFF66">
                <a:alpha val="49804"/>
              </a:srgbClr>
            </a:solidFill>
          </a:ln>
        </p:spPr>
        <p:txBody>
          <a:bodyPr wrap="square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Из крупы ее сварили,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Посолили, подсластили.       Эй, ну где же ложка наша?!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Так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вкусна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на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завтрак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… 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89505-kasha-18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298" y="0"/>
            <a:ext cx="11456670" cy="6901826"/>
          </a:xfrm>
        </p:spPr>
      </p:pic>
      <p:sp>
        <p:nvSpPr>
          <p:cNvPr id="8" name="Заголовок 2"/>
          <p:cNvSpPr>
            <a:spLocks noGrp="1"/>
          </p:cNvSpPr>
          <p:nvPr>
            <p:ph type="title"/>
          </p:nvPr>
        </p:nvSpPr>
        <p:spPr>
          <a:xfrm>
            <a:off x="5754624" y="0"/>
            <a:ext cx="6217920" cy="1316736"/>
          </a:xfrm>
          <a:solidFill>
            <a:srgbClr val="FF99FF">
              <a:alpha val="40000"/>
            </a:srgbClr>
          </a:solidFill>
        </p:spPr>
        <p:txBody>
          <a:bodyPr/>
          <a:lstStyle/>
          <a:p>
            <a:pPr algn="ctr"/>
            <a:r>
              <a:rPr lang="ru-RU" dirty="0" smtClean="0"/>
              <a:t>Ответ - каша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fruit-shaped-as-a-questionmark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31648" y="3206497"/>
            <a:ext cx="4779264" cy="2554545"/>
          </a:xfrm>
          <a:prstGeom prst="rect">
            <a:avLst/>
          </a:prstGeom>
          <a:solidFill>
            <a:srgbClr val="FF9933">
              <a:alpha val="47059"/>
            </a:srgbClr>
          </a:solidFill>
          <a:ln>
            <a:solidFill>
              <a:srgbClr val="FFFF66">
                <a:alpha val="49804"/>
              </a:srgbClr>
            </a:solidFill>
          </a:ln>
        </p:spPr>
        <p:txBody>
          <a:bodyPr wrap="square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Лук, капуста и картошка,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Разных овощей немножко.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Ты в кастрюле их ищи.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Это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суп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с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названьем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… 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/>
          <p:cNvPicPr>
            <a:picLocks noGrp="1"/>
          </p:cNvPicPr>
          <p:nvPr>
            <p:ph sz="half" idx="2"/>
          </p:nvPr>
        </p:nvPicPr>
        <p:blipFill>
          <a:blip r:embed="rId2" cstate="print"/>
          <a:stretch/>
        </p:blipFill>
        <p:spPr>
          <a:xfrm>
            <a:off x="597408" y="0"/>
            <a:ext cx="11338560" cy="6858000"/>
          </a:xfrm>
          <a:prstGeom prst="rect">
            <a:avLst/>
          </a:prstGeom>
          <a:ln w="0">
            <a:noFill/>
          </a:ln>
        </p:spPr>
      </p:pic>
      <p:sp>
        <p:nvSpPr>
          <p:cNvPr id="6" name="Заголовок 2"/>
          <p:cNvSpPr>
            <a:spLocks noGrp="1"/>
          </p:cNvSpPr>
          <p:nvPr>
            <p:ph type="title"/>
          </p:nvPr>
        </p:nvSpPr>
        <p:spPr>
          <a:xfrm>
            <a:off x="633984" y="0"/>
            <a:ext cx="6217920" cy="1316736"/>
          </a:xfrm>
          <a:solidFill>
            <a:srgbClr val="FF99FF">
              <a:alpha val="40000"/>
            </a:srgbClr>
          </a:solidFill>
        </p:spPr>
        <p:txBody>
          <a:bodyPr/>
          <a:lstStyle/>
          <a:p>
            <a:pPr algn="ctr"/>
            <a:r>
              <a:rPr lang="ru-RU" dirty="0" smtClean="0"/>
              <a:t>Ответ - щи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 additive="repl"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fruit-shaped-as-a-questionmark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31648" y="3206497"/>
            <a:ext cx="4779264" cy="2554545"/>
          </a:xfrm>
          <a:prstGeom prst="rect">
            <a:avLst/>
          </a:prstGeom>
          <a:solidFill>
            <a:srgbClr val="FFFF00">
              <a:alpha val="47059"/>
            </a:srgbClr>
          </a:solidFill>
          <a:ln>
            <a:solidFill>
              <a:srgbClr val="FFFF66">
                <a:alpha val="49804"/>
              </a:srgbClr>
            </a:solidFill>
          </a:ln>
        </p:spPr>
        <p:txBody>
          <a:bodyPr wrap="square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Сделан он из молока,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Но тверды его бока.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 нем так много разных дыр.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Догадались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Это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... 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cheese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722" y="0"/>
            <a:ext cx="11493246" cy="6862938"/>
          </a:xfrm>
        </p:spPr>
      </p:pic>
      <p:sp>
        <p:nvSpPr>
          <p:cNvPr id="8" name="Заголовок 2"/>
          <p:cNvSpPr>
            <a:spLocks noGrp="1"/>
          </p:cNvSpPr>
          <p:nvPr>
            <p:ph type="title"/>
          </p:nvPr>
        </p:nvSpPr>
        <p:spPr>
          <a:xfrm>
            <a:off x="633984" y="0"/>
            <a:ext cx="6217920" cy="1316736"/>
          </a:xfrm>
          <a:solidFill>
            <a:srgbClr val="FF99FF">
              <a:alpha val="40000"/>
            </a:srgbClr>
          </a:solidFill>
        </p:spPr>
        <p:txBody>
          <a:bodyPr/>
          <a:lstStyle/>
          <a:p>
            <a:pPr algn="ctr"/>
            <a:r>
              <a:rPr lang="ru-RU" dirty="0" smtClean="0"/>
              <a:t>Ответ - сыр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fruit-shaped-as-a-questionmark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31648" y="3206497"/>
            <a:ext cx="4779264" cy="2554545"/>
          </a:xfrm>
          <a:prstGeom prst="rect">
            <a:avLst/>
          </a:prstGeom>
          <a:solidFill>
            <a:srgbClr val="FF6699">
              <a:alpha val="47059"/>
            </a:srgbClr>
          </a:solidFill>
          <a:ln>
            <a:solidFill>
              <a:srgbClr val="FFFF66">
                <a:alpha val="49804"/>
              </a:srgbClr>
            </a:solidFill>
          </a:ln>
        </p:spPr>
        <p:txBody>
          <a:bodyPr wrap="square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Не окрошка и не супчик.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Свекла в нем, морковь, огурчик.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Подают нам на обед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 постным маслом…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/>
          <p:cNvPicPr>
            <a:picLocks noGrp="1"/>
          </p:cNvPicPr>
          <p:nvPr>
            <p:ph sz="half" idx="2"/>
          </p:nvPr>
        </p:nvPicPr>
        <p:blipFill>
          <a:blip r:embed="rId2" cstate="print"/>
          <a:stretch/>
        </p:blipFill>
        <p:spPr>
          <a:xfrm>
            <a:off x="482155" y="0"/>
            <a:ext cx="11441621" cy="6858000"/>
          </a:xfrm>
          <a:prstGeom prst="rect">
            <a:avLst/>
          </a:prstGeom>
          <a:ln w="0">
            <a:noFill/>
          </a:ln>
        </p:spPr>
      </p:pic>
      <p:sp>
        <p:nvSpPr>
          <p:cNvPr id="6" name="Заголовок 2"/>
          <p:cNvSpPr>
            <a:spLocks noGrp="1"/>
          </p:cNvSpPr>
          <p:nvPr>
            <p:ph type="title"/>
          </p:nvPr>
        </p:nvSpPr>
        <p:spPr>
          <a:xfrm>
            <a:off x="633984" y="0"/>
            <a:ext cx="6217920" cy="1316736"/>
          </a:xfrm>
          <a:solidFill>
            <a:srgbClr val="FF99FF">
              <a:alpha val="40000"/>
            </a:srgbClr>
          </a:solidFill>
        </p:spPr>
        <p:txBody>
          <a:bodyPr/>
          <a:lstStyle/>
          <a:p>
            <a:pPr algn="ctr"/>
            <a:r>
              <a:rPr lang="ru-RU" dirty="0" smtClean="0"/>
              <a:t>Ответ - </a:t>
            </a:r>
            <a:r>
              <a:rPr lang="ru-RU" dirty="0" err="1" smtClean="0"/>
              <a:t>венегрет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fruit-shaped-as-a-questionmark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31648" y="3206497"/>
            <a:ext cx="4779264" cy="2554545"/>
          </a:xfrm>
          <a:prstGeom prst="rect">
            <a:avLst/>
          </a:prstGeom>
          <a:solidFill>
            <a:srgbClr val="FFFFFF">
              <a:alpha val="47059"/>
            </a:srgbClr>
          </a:solidFill>
          <a:ln>
            <a:solidFill>
              <a:srgbClr val="FFFF66">
                <a:alpha val="49804"/>
              </a:srgbClr>
            </a:solidFill>
          </a:ln>
        </p:spPr>
        <p:txBody>
          <a:bodyPr wrap="square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Что за белые крупинки?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Не зерно и не снежинки.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Скисло молоко — и в срок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Получили мы…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520562-tvorog-23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18337" y="-1"/>
            <a:ext cx="11517631" cy="6896559"/>
          </a:xfrm>
        </p:spPr>
      </p:pic>
      <p:sp>
        <p:nvSpPr>
          <p:cNvPr id="5" name="Заголовок 2"/>
          <p:cNvSpPr>
            <a:spLocks noGrp="1"/>
          </p:cNvSpPr>
          <p:nvPr>
            <p:ph type="title"/>
          </p:nvPr>
        </p:nvSpPr>
        <p:spPr>
          <a:xfrm>
            <a:off x="633984" y="0"/>
            <a:ext cx="6217920" cy="1316736"/>
          </a:xfrm>
          <a:solidFill>
            <a:srgbClr val="FF99FF">
              <a:alpha val="40000"/>
            </a:srgbClr>
          </a:solidFill>
        </p:spPr>
        <p:txBody>
          <a:bodyPr/>
          <a:lstStyle/>
          <a:p>
            <a:pPr algn="ctr"/>
            <a:r>
              <a:rPr lang="ru-RU" dirty="0" smtClean="0"/>
              <a:t>Ответ - творог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fruit-shaped-as-a-questionmark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31648" y="3206497"/>
            <a:ext cx="4779264" cy="2554545"/>
          </a:xfrm>
          <a:prstGeom prst="rect">
            <a:avLst/>
          </a:prstGeom>
          <a:solidFill>
            <a:srgbClr val="FFFFFF">
              <a:alpha val="47059"/>
            </a:srgbClr>
          </a:solidFill>
          <a:ln>
            <a:solidFill>
              <a:srgbClr val="FFFF66">
                <a:alpha val="49804"/>
              </a:srgbClr>
            </a:solidFill>
          </a:ln>
        </p:spPr>
        <p:txBody>
          <a:bodyPr wrap="square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Догадайтесь, кто такая?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Белоснежная, густая.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Сливки взбили утром рано,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Чтоб была у нас…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smetana-derevenskaya-25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966" y="-1"/>
            <a:ext cx="11543538" cy="6880433"/>
          </a:xfrm>
        </p:spPr>
      </p:pic>
      <p:sp>
        <p:nvSpPr>
          <p:cNvPr id="6" name="Заголовок 2"/>
          <p:cNvSpPr>
            <a:spLocks noGrp="1"/>
          </p:cNvSpPr>
          <p:nvPr>
            <p:ph type="title"/>
          </p:nvPr>
        </p:nvSpPr>
        <p:spPr>
          <a:xfrm>
            <a:off x="633984" y="0"/>
            <a:ext cx="6217920" cy="1316736"/>
          </a:xfrm>
          <a:solidFill>
            <a:srgbClr val="FF99FF">
              <a:alpha val="40000"/>
            </a:srgbClr>
          </a:solidFill>
        </p:spPr>
        <p:txBody>
          <a:bodyPr/>
          <a:lstStyle/>
          <a:p>
            <a:pPr algn="ctr"/>
            <a:r>
              <a:rPr lang="ru-RU" dirty="0" smtClean="0"/>
              <a:t>Ответ - сметана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fruit-shaped-as-a-questionmark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31648" y="3206497"/>
            <a:ext cx="4779264" cy="2554545"/>
          </a:xfrm>
          <a:prstGeom prst="rect">
            <a:avLst/>
          </a:prstGeom>
          <a:solidFill>
            <a:srgbClr val="FFFFFF">
              <a:alpha val="47059"/>
            </a:srgbClr>
          </a:solidFill>
          <a:ln>
            <a:solidFill>
              <a:srgbClr val="FFFF66">
                <a:alpha val="49804"/>
              </a:srgbClr>
            </a:solidFill>
          </a:ln>
        </p:spPr>
        <p:txBody>
          <a:bodyPr wrap="square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Что за белая водица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 фермы к нам в бидонах мчится?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Мы ответ нашли легко —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Это просто…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Susu-Minum-Susu-Ment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448" y="-1"/>
            <a:ext cx="11509248" cy="6873785"/>
          </a:xfrm>
        </p:spPr>
      </p:pic>
      <p:sp>
        <p:nvSpPr>
          <p:cNvPr id="5" name="Заголовок 2"/>
          <p:cNvSpPr>
            <a:spLocks noGrp="1"/>
          </p:cNvSpPr>
          <p:nvPr>
            <p:ph type="title"/>
          </p:nvPr>
        </p:nvSpPr>
        <p:spPr>
          <a:xfrm>
            <a:off x="633984" y="0"/>
            <a:ext cx="6217920" cy="1316736"/>
          </a:xfrm>
          <a:solidFill>
            <a:srgbClr val="FF99FF">
              <a:alpha val="40000"/>
            </a:srgbClr>
          </a:solidFill>
        </p:spPr>
        <p:txBody>
          <a:bodyPr/>
          <a:lstStyle/>
          <a:p>
            <a:pPr algn="ctr"/>
            <a:r>
              <a:rPr lang="ru-RU" dirty="0" smtClean="0"/>
              <a:t>Ответ - молоко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fruit-shaped-as-a-questionmark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31648" y="3206497"/>
            <a:ext cx="4364736" cy="2062103"/>
          </a:xfrm>
          <a:prstGeom prst="rect">
            <a:avLst/>
          </a:prstGeom>
          <a:solidFill>
            <a:srgbClr val="FFCC66">
              <a:alpha val="47059"/>
            </a:srgbClr>
          </a:solidFill>
          <a:ln>
            <a:solidFill>
              <a:srgbClr val="FFFF66">
                <a:alpha val="49804"/>
              </a:srgbClr>
            </a:solidFill>
          </a:ln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Я вырос на грядке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Характер мой гадкий: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Куда ни приду,  </a:t>
            </a:r>
          </a:p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Всех до слёз доведу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Polezen-luk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40258" y="0"/>
            <a:ext cx="11420094" cy="6848194"/>
          </a:xfrm>
        </p:spPr>
      </p:pic>
      <p:sp>
        <p:nvSpPr>
          <p:cNvPr id="8" name="Заголовок 2"/>
          <p:cNvSpPr>
            <a:spLocks noGrp="1"/>
          </p:cNvSpPr>
          <p:nvPr>
            <p:ph type="title"/>
          </p:nvPr>
        </p:nvSpPr>
        <p:spPr>
          <a:xfrm>
            <a:off x="633984" y="0"/>
            <a:ext cx="6217920" cy="1316736"/>
          </a:xfrm>
          <a:solidFill>
            <a:srgbClr val="FF99FF">
              <a:alpha val="40000"/>
            </a:srgbClr>
          </a:solidFill>
        </p:spPr>
        <p:txBody>
          <a:bodyPr/>
          <a:lstStyle/>
          <a:p>
            <a:pPr algn="ctr"/>
            <a:r>
              <a:rPr lang="ru-RU" dirty="0" smtClean="0"/>
              <a:t>Ответ - лук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2023-12-18_14-32-00.png"/>
          <p:cNvPicPr>
            <a:picLocks noChangeAspect="1"/>
          </p:cNvPicPr>
          <p:nvPr/>
        </p:nvPicPr>
        <p:blipFill>
          <a:blip r:embed="rId2" cstate="print"/>
          <a:srcRect l="1091" b="1264"/>
          <a:stretch>
            <a:fillRect/>
          </a:stretch>
        </p:blipFill>
        <p:spPr>
          <a:xfrm>
            <a:off x="1255776" y="0"/>
            <a:ext cx="9668256" cy="68579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Изображение4"/>
          <p:cNvPicPr>
            <a:picLocks noGrp="1"/>
          </p:cNvPicPr>
          <p:nvPr>
            <p:ph sz="half" idx="1"/>
          </p:nvPr>
        </p:nvPicPr>
        <p:blipFill>
          <a:blip r:embed="rId2" cstate="print"/>
          <a:srcRect l="13124" b="25256"/>
          <a:stretch>
            <a:fillRect/>
          </a:stretch>
        </p:blipFill>
        <p:spPr bwMode="auto">
          <a:xfrm>
            <a:off x="992816" y="688848"/>
            <a:ext cx="4646815" cy="2652868"/>
          </a:xfrm>
          <a:prstGeom prst="rect">
            <a:avLst/>
          </a:prstGeom>
        </p:spPr>
      </p:pic>
      <p:pic>
        <p:nvPicPr>
          <p:cNvPr id="6" name="Изображение5"/>
          <p:cNvPicPr>
            <a:picLocks noGrp="1"/>
          </p:cNvPicPr>
          <p:nvPr>
            <p:ph sz="half" idx="2"/>
          </p:nvPr>
        </p:nvPicPr>
        <p:blipFill>
          <a:blip r:embed="rId3" cstate="print"/>
          <a:srcRect b="26009"/>
          <a:stretch>
            <a:fillRect/>
          </a:stretch>
        </p:blipFill>
        <p:spPr bwMode="auto">
          <a:xfrm>
            <a:off x="1262875" y="3877056"/>
            <a:ext cx="4372495" cy="2328672"/>
          </a:xfrm>
          <a:prstGeom prst="rect">
            <a:avLst/>
          </a:prstGeom>
        </p:spPr>
      </p:pic>
      <p:pic>
        <p:nvPicPr>
          <p:cNvPr id="7" name="Изображение6"/>
          <p:cNvPicPr>
            <a:picLocks/>
          </p:cNvPicPr>
          <p:nvPr/>
        </p:nvPicPr>
        <p:blipFill>
          <a:blip r:embed="rId4" cstate="print"/>
          <a:srcRect b="24000"/>
          <a:stretch>
            <a:fillRect/>
          </a:stretch>
        </p:blipFill>
        <p:spPr bwMode="auto">
          <a:xfrm>
            <a:off x="7105165" y="914400"/>
            <a:ext cx="4028902" cy="2317814"/>
          </a:xfrm>
          <a:prstGeom prst="rect">
            <a:avLst/>
          </a:prstGeom>
        </p:spPr>
      </p:pic>
      <p:pic>
        <p:nvPicPr>
          <p:cNvPr id="8" name="Изображение8"/>
          <p:cNvPicPr>
            <a:picLocks/>
          </p:cNvPicPr>
          <p:nvPr/>
        </p:nvPicPr>
        <p:blipFill>
          <a:blip r:embed="rId5" cstate="print"/>
          <a:srcRect b="23330"/>
          <a:stretch>
            <a:fillRect/>
          </a:stretch>
        </p:blipFill>
        <p:spPr bwMode="auto">
          <a:xfrm>
            <a:off x="6768223" y="3877056"/>
            <a:ext cx="4510971" cy="2328672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8241792" y="3877056"/>
            <a:ext cx="1840992" cy="45110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Ребус 4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199120" y="883920"/>
            <a:ext cx="1840992" cy="45110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Ребус 3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225040" y="688848"/>
            <a:ext cx="1840992" cy="45110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Ребус 1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395728" y="4078224"/>
            <a:ext cx="1840992" cy="45110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Ребус 2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74049824_gas-kvas-com-p-risunok-na-temu-pravilno-pitaisya-zdorovya-12.jpg"/>
          <p:cNvPicPr>
            <a:picLocks noChangeAspect="1"/>
          </p:cNvPicPr>
          <p:nvPr/>
        </p:nvPicPr>
        <p:blipFill>
          <a:blip r:embed="rId2" cstate="print"/>
          <a:srcRect t="12613"/>
          <a:stretch>
            <a:fillRect/>
          </a:stretch>
        </p:blipFill>
        <p:spPr>
          <a:xfrm>
            <a:off x="0" y="-1"/>
            <a:ext cx="12192000" cy="686395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Эмблема">
  <a:themeElements>
    <a:clrScheme name="Другая 3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00B050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Эмблема">
      <a:majorFont>
        <a:latin typeface="Impact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469</TotalTime>
  <Words>336</Words>
  <Application>Microsoft Office PowerPoint</Application>
  <PresentationFormat>Широкоэкранный</PresentationFormat>
  <Paragraphs>53</Paragraphs>
  <Slides>50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50</vt:i4>
      </vt:variant>
    </vt:vector>
  </HeadingPairs>
  <TitlesOfParts>
    <vt:vector size="56" baseType="lpstr">
      <vt:lpstr>Arial</vt:lpstr>
      <vt:lpstr>Corbel</vt:lpstr>
      <vt:lpstr>Gill Sans MT</vt:lpstr>
      <vt:lpstr>Impact</vt:lpstr>
      <vt:lpstr>Times New Roman</vt:lpstr>
      <vt:lpstr>Эмблема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Отгадай о каких продуктах сейчас пойдёт речь</vt:lpstr>
      <vt:lpstr>Презентация PowerPoint</vt:lpstr>
      <vt:lpstr>Ответ - морковь</vt:lpstr>
      <vt:lpstr>Презентация PowerPoint</vt:lpstr>
      <vt:lpstr>Ответ - свекла</vt:lpstr>
      <vt:lpstr>Презентация PowerPoint</vt:lpstr>
      <vt:lpstr>Ответ - огурц</vt:lpstr>
      <vt:lpstr>Презентация PowerPoint</vt:lpstr>
      <vt:lpstr>Ответ - лимон</vt:lpstr>
      <vt:lpstr>Презентация PowerPoint</vt:lpstr>
      <vt:lpstr>Ответ - дыня</vt:lpstr>
      <vt:lpstr>Презентация PowerPoint</vt:lpstr>
      <vt:lpstr>Ответ - мёд</vt:lpstr>
      <vt:lpstr>Презентация PowerPoint</vt:lpstr>
      <vt:lpstr>Ответ - каша</vt:lpstr>
      <vt:lpstr>Презентация PowerPoint</vt:lpstr>
      <vt:lpstr>Ответ - щи</vt:lpstr>
      <vt:lpstr>Презентация PowerPoint</vt:lpstr>
      <vt:lpstr>Ответ - сыр</vt:lpstr>
      <vt:lpstr>Презентация PowerPoint</vt:lpstr>
      <vt:lpstr>Ответ - венегрет</vt:lpstr>
      <vt:lpstr>Презентация PowerPoint</vt:lpstr>
      <vt:lpstr>Ответ - творог</vt:lpstr>
      <vt:lpstr>Презентация PowerPoint</vt:lpstr>
      <vt:lpstr>Ответ - сметана</vt:lpstr>
      <vt:lpstr>Презентация PowerPoint</vt:lpstr>
      <vt:lpstr>Ответ - молоко</vt:lpstr>
      <vt:lpstr>Презентация PowerPoint</vt:lpstr>
      <vt:lpstr>Ответ - лук</vt:lpstr>
      <vt:lpstr>Презентация PowerPoint</vt:lpstr>
      <vt:lpstr>Презентация PowerPoint</vt:lpstr>
      <vt:lpstr>Презентация PowerPoint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Шаблон 32</dc:title>
  <dc:creator>So Xen Kim</dc:creator>
  <cp:lastModifiedBy>Школа</cp:lastModifiedBy>
  <cp:revision>53</cp:revision>
  <dcterms:created xsi:type="dcterms:W3CDTF">2023-11-16T08:59:38Z</dcterms:created>
  <dcterms:modified xsi:type="dcterms:W3CDTF">2023-12-27T01:21:35Z</dcterms:modified>
</cp:coreProperties>
</file>