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7" r:id="rId2"/>
    <p:sldId id="279" r:id="rId3"/>
    <p:sldId id="256" r:id="rId4"/>
    <p:sldId id="276" r:id="rId5"/>
    <p:sldId id="281" r:id="rId6"/>
    <p:sldId id="282" r:id="rId7"/>
    <p:sldId id="257" r:id="rId8"/>
    <p:sldId id="267" r:id="rId9"/>
    <p:sldId id="262" r:id="rId10"/>
    <p:sldId id="268" r:id="rId11"/>
    <p:sldId id="261" r:id="rId12"/>
    <p:sldId id="260" r:id="rId13"/>
    <p:sldId id="266" r:id="rId14"/>
    <p:sldId id="259" r:id="rId15"/>
    <p:sldId id="269" r:id="rId16"/>
    <p:sldId id="258" r:id="rId17"/>
    <p:sldId id="270" r:id="rId18"/>
    <p:sldId id="264" r:id="rId19"/>
    <p:sldId id="272" r:id="rId20"/>
    <p:sldId id="265" r:id="rId21"/>
    <p:sldId id="273" r:id="rId22"/>
    <p:sldId id="263" r:id="rId23"/>
    <p:sldId id="271" r:id="rId24"/>
    <p:sldId id="283" r:id="rId25"/>
    <p:sldId id="274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07B44-000E-45FF-879E-AF658D31F719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2ABC9-7B03-44A1-91C8-5211CD0ACA3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4 класс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2ABC9-7B03-44A1-91C8-5211CD0ACA34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известняк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2ABC9-7B03-44A1-91C8-5211CD0ACA34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err="1" smtClean="0"/>
              <a:t>ааа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E2ABC9-7B03-44A1-91C8-5211CD0ACA34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4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8B66B4-8F2C-4333-82C1-CEF128A6646B}" type="datetimeFigureOut">
              <a:rPr lang="ru-RU" smtClean="0"/>
              <a:pPr/>
              <a:t>12.11.2018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61F46-FE25-452D-A8AA-2E0C8A3EAB1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ny\Documents\Фото Наши подземные богатства\60974_origin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6735" y="0"/>
            <a:ext cx="9460735" cy="707707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071538" y="75365"/>
            <a:ext cx="6654317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6600" b="1" spc="50" dirty="0" smtClean="0">
                <a:ln w="11430"/>
                <a:solidFill>
                  <a:schemeClr val="tx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Наши подземные богатства</a:t>
            </a:r>
            <a:endParaRPr lang="ru-RU" sz="6600" b="1" cap="none" spc="50" dirty="0">
              <a:ln w="11430"/>
              <a:solidFill>
                <a:schemeClr val="tx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71736" y="4143380"/>
            <a:ext cx="44291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Окружающий мир </a:t>
            </a:r>
            <a:endParaRPr lang="ru-RU" sz="3600"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57620" y="6072206"/>
            <a:ext cx="16054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chemeClr val="bg1"/>
                </a:solidFill>
              </a:rPr>
              <a:t>4 класс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307506" y="764536"/>
            <a:ext cx="2683529" cy="14401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CCCBC7"/>
              </a:clrFrom>
              <a:clrTo>
                <a:srgbClr val="CCCBC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270" y="116785"/>
            <a:ext cx="2592288" cy="21167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388" y="142852"/>
            <a:ext cx="2424727" cy="22166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533" y="2408139"/>
            <a:ext cx="2942829" cy="2128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1802" y="2643182"/>
            <a:ext cx="2124858" cy="2124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86512" y="2643182"/>
            <a:ext cx="2695799" cy="19529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71868" y="4714884"/>
            <a:ext cx="2480008" cy="1984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5270" y="4972538"/>
            <a:ext cx="2765074" cy="15942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28926" y="357166"/>
            <a:ext cx="1971206" cy="1971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40588" y="4792895"/>
            <a:ext cx="2604698" cy="19535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444967689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86326" y="2934298"/>
            <a:ext cx="817441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Подземные богатства</a:t>
            </a:r>
            <a:endParaRPr lang="ru-RU" sz="6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Sony\Documents\Фото Наши подземные богатства\35_259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5743">
            <a:off x="5958069" y="4026897"/>
            <a:ext cx="3238503" cy="2428877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786578" y="6182045"/>
            <a:ext cx="11430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торф</a:t>
            </a:r>
            <a:endParaRPr lang="ru-RU" sz="2400" b="1" dirty="0"/>
          </a:p>
        </p:txBody>
      </p:sp>
      <p:pic>
        <p:nvPicPr>
          <p:cNvPr id="1027" name="Picture 3" descr="C:\Users\Sony\Documents\Фото Наши подземные богатства\2-glina-dnepropetrovs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000504"/>
            <a:ext cx="3019938" cy="226536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8" name="Picture 4" descr="C:\Users\Sony\Documents\Фото Наши подземные богатства\phoca_thumb_l_toprak (15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21400">
            <a:off x="167660" y="4143380"/>
            <a:ext cx="2957508" cy="200296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9" name="Picture 5" descr="C:\Users\Sony\Documents\Фото Наши подземные богатства\minerals.big.1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65197">
            <a:off x="6135551" y="817845"/>
            <a:ext cx="2763551" cy="207266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0" name="Picture 6" descr="C:\Users\Sony\Documents\Фото Наши подземные богатства\5243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817743"/>
            <a:ext cx="2714644" cy="2039753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1" name="Picture 7" descr="C:\Users\Sony\Documents\Фото Наши подземные богатства\1190992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970722">
            <a:off x="277237" y="775427"/>
            <a:ext cx="2699956" cy="1993011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1500166" y="6202940"/>
            <a:ext cx="1214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песок</a:t>
            </a:r>
            <a:endParaRPr lang="ru-RU" sz="24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07991" y="6286520"/>
            <a:ext cx="9355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глина</a:t>
            </a:r>
            <a:endParaRPr lang="ru-RU" sz="24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142976" y="214290"/>
            <a:ext cx="9108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уголь</a:t>
            </a:r>
            <a:endParaRPr lang="ru-RU" sz="2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000496" y="214290"/>
            <a:ext cx="12858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гранит</a:t>
            </a:r>
            <a:endParaRPr lang="ru-RU" sz="24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7215206" y="214290"/>
            <a:ext cx="1518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известняк</a:t>
            </a:r>
            <a:endParaRPr lang="ru-RU" sz="2400" b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5720" y="214290"/>
            <a:ext cx="800105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tx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Что такое полезные ископаемые ?</a:t>
            </a:r>
            <a:endParaRPr lang="ru-RU" sz="5400" b="1" cap="all" spc="0" dirty="0">
              <a:ln/>
              <a:solidFill>
                <a:schemeClr val="tx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4282" y="5072074"/>
            <a:ext cx="86439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Полезные ископаемые </a:t>
            </a:r>
            <a:r>
              <a:rPr lang="ru-RU" sz="3200" dirty="0" smtClean="0"/>
              <a:t>– это минеральные образования земной коры, которые эффективно используются в жизнедеятельности </a:t>
            </a:r>
            <a:r>
              <a:rPr lang="ru-RU" sz="3200" dirty="0" smtClean="0"/>
              <a:t>людей.</a:t>
            </a:r>
            <a:endParaRPr lang="ru-RU" sz="3200" dirty="0"/>
          </a:p>
        </p:txBody>
      </p:sp>
      <p:pic>
        <p:nvPicPr>
          <p:cNvPr id="1026" name="Picture 2" descr="C:\Users\Sony\Documents\Фото Наши подземные богатства\96381294_morda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2071678"/>
            <a:ext cx="4357718" cy="288244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7" name="Picture 3" descr="C:\Users\Sony\Documents\Фото Наши подземные богатства\0013656050.fi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000240"/>
            <a:ext cx="4286280" cy="2910437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UTJKJU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470" y="-2"/>
            <a:ext cx="9252000" cy="694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406510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0658075"/>
              </p:ext>
            </p:extLst>
          </p:nvPr>
        </p:nvGraphicFramePr>
        <p:xfrm>
          <a:off x="428596" y="428604"/>
          <a:ext cx="8208912" cy="5694606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857652">
                  <a:extLst>
                    <a:ext uri="{9D8B030D-6E8A-4147-A177-3AD203B41FA5}">
                      <a16:colId xmlns:a16="http://schemas.microsoft.com/office/drawing/2014/main" xmlns="" val="844119005"/>
                    </a:ext>
                  </a:extLst>
                </a:gridCol>
                <a:gridCol w="2428892">
                  <a:extLst>
                    <a:ext uri="{9D8B030D-6E8A-4147-A177-3AD203B41FA5}">
                      <a16:colId xmlns:a16="http://schemas.microsoft.com/office/drawing/2014/main" xmlns="" val="3951084434"/>
                    </a:ext>
                  </a:extLst>
                </a:gridCol>
                <a:gridCol w="1922368">
                  <a:extLst>
                    <a:ext uri="{9D8B030D-6E8A-4147-A177-3AD203B41FA5}">
                      <a16:colId xmlns:a16="http://schemas.microsoft.com/office/drawing/2014/main" xmlns="" val="4012926959"/>
                    </a:ext>
                  </a:extLst>
                </a:gridCol>
              </a:tblGrid>
              <a:tr h="1024381">
                <a:tc>
                  <a:txBody>
                    <a:bodyPr/>
                    <a:lstStyle/>
                    <a:p>
                      <a:pPr marL="47625" marR="476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Название</a:t>
                      </a:r>
                      <a:endParaRPr lang="ru-RU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Основные свойства</a:t>
                      </a:r>
                    </a:p>
                    <a:p>
                      <a:pPr marL="47625" marR="476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(цвет, прочность, состояние, запах)</a:t>
                      </a:r>
                      <a:endParaRPr lang="ru-RU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</a:rPr>
                        <a:t>Использование</a:t>
                      </a:r>
                      <a:endParaRPr lang="ru-RU" sz="20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47043354"/>
                  </a:ext>
                </a:extLst>
              </a:tr>
              <a:tr h="932724">
                <a:tc>
                  <a:txBody>
                    <a:bodyPr/>
                    <a:lstStyle/>
                    <a:p>
                      <a:pPr marL="47625" marR="4762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    </a:t>
                      </a:r>
                      <a:r>
                        <a:rPr lang="ru-RU" sz="2400" b="1" dirty="0" smtClean="0">
                          <a:effectLst/>
                        </a:rPr>
                        <a:t>1</a:t>
                      </a:r>
                      <a:r>
                        <a:rPr lang="ru-RU" sz="2400" b="1" dirty="0">
                          <a:effectLst/>
                        </a:rPr>
                        <a:t>. </a:t>
                      </a:r>
                      <a:r>
                        <a:rPr lang="ru-RU" sz="2400" b="1" dirty="0" smtClean="0">
                          <a:effectLst/>
                        </a:rPr>
                        <a:t>Гранит,</a:t>
                      </a:r>
                      <a:r>
                        <a:rPr lang="ru-RU" sz="2400" b="1" baseline="0" dirty="0" smtClean="0">
                          <a:effectLst/>
                        </a:rPr>
                        <a:t> известняк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4068608"/>
                  </a:ext>
                </a:extLst>
              </a:tr>
              <a:tr h="932724">
                <a:tc>
                  <a:txBody>
                    <a:bodyPr/>
                    <a:lstStyle/>
                    <a:p>
                      <a:pPr marL="47625" marR="47625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</a:rPr>
                        <a:t>     2</a:t>
                      </a:r>
                      <a:r>
                        <a:rPr lang="ru-RU" sz="2400" b="1" dirty="0">
                          <a:effectLst/>
                        </a:rPr>
                        <a:t>. </a:t>
                      </a:r>
                      <a:r>
                        <a:rPr lang="ru-RU" sz="2400" b="1" dirty="0" smtClean="0">
                          <a:effectLst/>
                        </a:rPr>
                        <a:t>Песок,</a:t>
                      </a:r>
                      <a:r>
                        <a:rPr lang="ru-RU" sz="2400" b="1" baseline="0" dirty="0" smtClean="0">
                          <a:effectLst/>
                        </a:rPr>
                        <a:t> </a:t>
                      </a:r>
                      <a:r>
                        <a:rPr lang="ru-RU" sz="2400" b="1" baseline="0" dirty="0" smtClean="0">
                          <a:effectLst/>
                        </a:rPr>
                        <a:t>глина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8117117"/>
                  </a:ext>
                </a:extLst>
              </a:tr>
              <a:tr h="932724">
                <a:tc>
                  <a:txBody>
                    <a:bodyPr/>
                    <a:lstStyle/>
                    <a:p>
                      <a:pPr marL="47625" marR="476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 smtClean="0">
                          <a:effectLst/>
                        </a:rPr>
                        <a:t>   </a:t>
                      </a:r>
                      <a:r>
                        <a:rPr lang="en-US" sz="2400" b="1" dirty="0" smtClean="0">
                          <a:effectLst/>
                        </a:rPr>
                        <a:t> </a:t>
                      </a:r>
                      <a:r>
                        <a:rPr lang="ru-RU" sz="2400" b="1" dirty="0" smtClean="0">
                          <a:effectLst/>
                        </a:rPr>
                        <a:t> </a:t>
                      </a:r>
                      <a:r>
                        <a:rPr lang="ru-RU" sz="2400" b="1" dirty="0" smtClean="0">
                          <a:effectLst/>
                        </a:rPr>
                        <a:t>3</a:t>
                      </a:r>
                      <a:r>
                        <a:rPr lang="ru-RU" sz="2400" b="1" dirty="0">
                          <a:effectLst/>
                        </a:rPr>
                        <a:t>. </a:t>
                      </a:r>
                      <a:r>
                        <a:rPr lang="ru-RU" sz="2400" b="1" dirty="0" smtClean="0">
                          <a:effectLst/>
                        </a:rPr>
                        <a:t>Торф,</a:t>
                      </a:r>
                      <a:r>
                        <a:rPr lang="ru-RU" sz="2400" b="1" baseline="0" dirty="0" smtClean="0">
                          <a:effectLst/>
                        </a:rPr>
                        <a:t> </a:t>
                      </a:r>
                      <a:r>
                        <a:rPr lang="ru-RU" sz="2400" b="1" baseline="0" dirty="0" smtClean="0">
                          <a:effectLst/>
                        </a:rPr>
                        <a:t>уголь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72332312"/>
                  </a:ext>
                </a:extLst>
              </a:tr>
              <a:tr h="932724">
                <a:tc>
                  <a:txBody>
                    <a:bodyPr/>
                    <a:lstStyle/>
                    <a:p>
                      <a:pPr marL="47625" marR="476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    </a:t>
                      </a:r>
                      <a:r>
                        <a:rPr lang="ru-RU" sz="2400" b="1" dirty="0" smtClean="0">
                          <a:effectLst/>
                        </a:rPr>
                        <a:t>4</a:t>
                      </a:r>
                      <a:r>
                        <a:rPr lang="ru-RU" sz="2400" b="1" dirty="0">
                          <a:effectLst/>
                        </a:rPr>
                        <a:t>. </a:t>
                      </a:r>
                      <a:r>
                        <a:rPr lang="ru-RU" sz="2400" b="1" dirty="0" smtClean="0">
                          <a:effectLst/>
                        </a:rPr>
                        <a:t>Нефть,</a:t>
                      </a:r>
                      <a:r>
                        <a:rPr lang="ru-RU" sz="2400" b="1" baseline="0" dirty="0" smtClean="0">
                          <a:effectLst/>
                        </a:rPr>
                        <a:t> природный </a:t>
                      </a:r>
                      <a:r>
                        <a:rPr lang="ru-RU" sz="2400" b="1" baseline="0" dirty="0" smtClean="0">
                          <a:effectLst/>
                        </a:rPr>
                        <a:t>газ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836042823"/>
                  </a:ext>
                </a:extLst>
              </a:tr>
              <a:tr h="932724">
                <a:tc>
                  <a:txBody>
                    <a:bodyPr/>
                    <a:lstStyle/>
                    <a:p>
                      <a:pPr marL="47625" marR="47625"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    </a:t>
                      </a:r>
                      <a:r>
                        <a:rPr lang="ru-RU" sz="2400" b="1" dirty="0" smtClean="0">
                          <a:effectLst/>
                        </a:rPr>
                        <a:t>5</a:t>
                      </a:r>
                      <a:r>
                        <a:rPr lang="ru-RU" sz="2400" b="1" dirty="0">
                          <a:effectLst/>
                        </a:rPr>
                        <a:t>. </a:t>
                      </a:r>
                      <a:r>
                        <a:rPr lang="ru-RU" sz="2400" b="1" dirty="0" smtClean="0">
                          <a:effectLst/>
                        </a:rPr>
                        <a:t>Железная</a:t>
                      </a:r>
                      <a:r>
                        <a:rPr lang="ru-RU" sz="2400" b="1" baseline="0" dirty="0" smtClean="0">
                          <a:effectLst/>
                        </a:rPr>
                        <a:t> руда, </a:t>
                      </a:r>
                      <a:r>
                        <a:rPr lang="ru-RU" sz="2400" b="1" baseline="0" dirty="0" smtClean="0">
                          <a:effectLst/>
                        </a:rPr>
                        <a:t>слюда</a:t>
                      </a:r>
                      <a:endParaRPr lang="ru-RU" sz="2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47625" marR="4762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xmlns="" val="283702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159107252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286380" y="285728"/>
            <a:ext cx="271786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60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Гранит</a:t>
            </a:r>
            <a:endParaRPr lang="ru-RU" sz="6000" b="1" cap="all" spc="0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3075" name="Picture 3" descr="C:\Users\Sony\Documents\Фото Наши подземные богатства\524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8892" y="1571612"/>
            <a:ext cx="4373432" cy="328614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14282" y="442721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 smtClean="0"/>
              <a:t>Грани́т</a:t>
            </a:r>
            <a:r>
              <a:rPr lang="ru-RU" sz="2400" dirty="0" smtClean="0"/>
              <a:t> - магматическая горная порода. Состоит из </a:t>
            </a:r>
            <a:r>
              <a:rPr lang="ru-RU" sz="2400" b="1" dirty="0" smtClean="0"/>
              <a:t>кварца</a:t>
            </a:r>
            <a:r>
              <a:rPr lang="ru-RU" sz="2400" dirty="0" smtClean="0"/>
              <a:t>, </a:t>
            </a:r>
            <a:r>
              <a:rPr lang="ru-RU" sz="2400" b="1" dirty="0" smtClean="0"/>
              <a:t>полевого шпата </a:t>
            </a:r>
            <a:r>
              <a:rPr lang="ru-RU" sz="2400" dirty="0" smtClean="0"/>
              <a:t>и </a:t>
            </a:r>
            <a:r>
              <a:rPr lang="ru-RU" sz="2400" b="1" dirty="0" smtClean="0"/>
              <a:t>слюды</a:t>
            </a:r>
            <a:r>
              <a:rPr lang="ru-RU" sz="2400" dirty="0" smtClean="0"/>
              <a:t>. 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42844" y="1800043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Гранит</a:t>
            </a:r>
            <a:r>
              <a:rPr lang="ru-RU" sz="2400" dirty="0" smtClean="0"/>
              <a:t> является одной из самых плотных, твёрдых и прочных пород.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71406" y="313308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 Используется</a:t>
            </a:r>
            <a:r>
              <a:rPr lang="ru-RU" sz="2400" dirty="0" smtClean="0"/>
              <a:t> для строительства набережных рек, станций метро, памятников, лестниц, создания столешниц и колонн, в  качестве облицовочного материала.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7158" y="5214950"/>
            <a:ext cx="85011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Гранит </a:t>
            </a:r>
            <a:r>
              <a:rPr lang="ru-RU" sz="2400" dirty="0" smtClean="0"/>
              <a:t>залегает глубоко в земле, в некоторых местах на  поверхность выдаются глыбы, скалы, даже целые горы.  </a:t>
            </a:r>
          </a:p>
          <a:p>
            <a:r>
              <a:rPr lang="ru-RU" sz="2400" dirty="0" smtClean="0"/>
              <a:t>Здесь и добывают гранит.</a:t>
            </a:r>
            <a:endParaRPr lang="ru-RU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ny\Documents\Фото Наши подземные богатства\karier_scheb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92813" y="3549659"/>
            <a:ext cx="4336905" cy="309405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099" name="Picture 3" descr="C:\Users\Sony\Documents\Фото Наши подземные богатства\18_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42852"/>
            <a:ext cx="4929190" cy="356544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4100" name="Picture 4" descr="C:\Users\Sony\Documents\Фото Наши подземные богатства\1115607_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714752"/>
            <a:ext cx="4000528" cy="300039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357818" y="785794"/>
            <a:ext cx="342899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гранита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ony\Documents\Фото Наши подземные богатства\minerals.big.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430" y="1285860"/>
            <a:ext cx="3936380" cy="35719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28596" y="214290"/>
            <a:ext cx="36155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известняк</a:t>
            </a:r>
            <a:endParaRPr lang="ru-RU" sz="5400" b="1" cap="all" spc="0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357686" y="214290"/>
            <a:ext cx="47863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b="1" dirty="0" smtClean="0"/>
              <a:t>Известня́к </a:t>
            </a:r>
            <a:r>
              <a:rPr lang="vi-VN" sz="2400" dirty="0" smtClean="0"/>
              <a:t> — осадочная горная порода</a:t>
            </a:r>
            <a:r>
              <a:rPr lang="ru-RU" sz="2400" dirty="0" smtClean="0"/>
              <a:t>, состоящая</a:t>
            </a:r>
          </a:p>
          <a:p>
            <a:r>
              <a:rPr lang="ru-RU" sz="2400" dirty="0" smtClean="0"/>
              <a:t>преимущественно из раковин морских животных и их обломков.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357686" y="1894352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У известняка </a:t>
            </a:r>
            <a:r>
              <a:rPr lang="ru-RU" sz="2400" dirty="0" smtClean="0"/>
              <a:t>нет блеска, он обычно светло-серого цвета, но может быть белым или тёмным, почти чёрным; голубоватым, желтоватым или </a:t>
            </a:r>
            <a:r>
              <a:rPr lang="ru-RU" sz="2400" dirty="0" err="1" smtClean="0"/>
              <a:t>розовым</a:t>
            </a:r>
            <a:r>
              <a:rPr lang="ru-RU" sz="2400" dirty="0" smtClean="0"/>
              <a:t>, в зависимости от состава примесей.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5072074"/>
            <a:ext cx="878684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Известняк</a:t>
            </a:r>
            <a:r>
              <a:rPr lang="ru-RU" sz="2400" dirty="0" smtClean="0"/>
              <a:t> широко применяется в качестве строительного материала. Из него получают известь. Особая разновидность известняка- мел. Мелом пишут на доске, из него делают побелку,  зубной порошок. 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357686" y="4610409"/>
            <a:ext cx="45677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Известняк </a:t>
            </a:r>
            <a:r>
              <a:rPr lang="ru-RU" sz="2400" dirty="0" smtClean="0"/>
              <a:t>добывают в карьерах. </a:t>
            </a:r>
            <a:endParaRPr lang="ru-RU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ony\Documents\Фото Наши подземные богатства\IMG_68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142852"/>
            <a:ext cx="5143536" cy="3429024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5123" name="Picture 3" descr="C:\Users\Sony\Documents\Фото Наши подземные богатства\tackt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482602"/>
            <a:ext cx="4214810" cy="316110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124" name="Picture 4" descr="C:\Users\Sony\Documents\Фото Наши подземные богатства\1291749649_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619502"/>
            <a:ext cx="4322000" cy="288133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072098" y="857232"/>
            <a:ext cx="4000496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известняка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Sony\Documents\Фото Наши подземные богатства\phoca_thumb_l_toprak (15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357298"/>
            <a:ext cx="4070083" cy="4572032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715008" y="214290"/>
            <a:ext cx="21680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песок</a:t>
            </a:r>
            <a:endParaRPr lang="ru-RU" sz="5400" b="1" cap="all" spc="0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5720" y="14285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 smtClean="0"/>
              <a:t>Песо́к</a:t>
            </a:r>
            <a:r>
              <a:rPr lang="ru-RU" sz="2400" b="1" dirty="0" smtClean="0"/>
              <a:t> </a:t>
            </a:r>
            <a:r>
              <a:rPr lang="ru-RU" sz="2400" dirty="0" smtClean="0"/>
              <a:t>— осадочная горная порода, состоящая из зёрен горных пород .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128586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Речной песок </a:t>
            </a:r>
            <a:r>
              <a:rPr lang="ru-RU" sz="2400" dirty="0" smtClean="0"/>
              <a:t>— это строительный песок, добытый из русла рек, отличающийся высокой степенью очистки и отсутствием посторонних включений, глинистых примесей и камешков.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14282" y="385762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Карьерный песок </a:t>
            </a:r>
            <a:r>
              <a:rPr lang="ru-RU" sz="2400" dirty="0" smtClean="0"/>
              <a:t>— это песок, добытый в карьере путём промывки большим количеством воды, в результате чего из него вымывается глина и пылевидные частицы.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6143644"/>
            <a:ext cx="83632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/>
              <a:t>Песок</a:t>
            </a:r>
            <a:r>
              <a:rPr lang="ru-RU" sz="2400" dirty="0" smtClean="0"/>
              <a:t> используется в строительстве, для изготовления стекла.</a:t>
            </a:r>
            <a:endParaRPr lang="ru-RU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Sony\Documents\Фото Наши подземные богатства\2-glina-dnepropetrovs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1357298"/>
            <a:ext cx="3923164" cy="400052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5786446" y="214290"/>
            <a:ext cx="21810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Глина</a:t>
            </a:r>
            <a:endParaRPr lang="ru-RU" sz="5400" b="1" cap="all" spc="0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90" y="35914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err="1" smtClean="0"/>
              <a:t>Гли́на</a:t>
            </a:r>
            <a:r>
              <a:rPr lang="ru-RU" sz="2400" dirty="0" smtClean="0"/>
              <a:t> — мелкозернистая осадочная горная порода, пылевидная в сухом состоянии, пластичная при увлажнении.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2061512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Большинство</a:t>
            </a:r>
            <a:r>
              <a:rPr lang="ru-RU" sz="2400" dirty="0" smtClean="0"/>
              <a:t> </a:t>
            </a:r>
            <a:r>
              <a:rPr lang="ru-RU" sz="2400" b="1" dirty="0" smtClean="0"/>
              <a:t>глин</a:t>
            </a:r>
            <a:r>
              <a:rPr lang="ru-RU" sz="2400" dirty="0" smtClean="0"/>
              <a:t> — серого цвета, но встречаются глины белого, красного, жёлтого, коричневого, синего, зелёного, лилового и даже чёрного цветов. 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8" y="408605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dirty="0" smtClean="0"/>
              <a:t>Свойства глины</a:t>
            </a:r>
            <a:r>
              <a:rPr lang="ru-RU" sz="2400" dirty="0" smtClean="0"/>
              <a:t>: пластичность,, огнеупорность, вязкость, усушка, пористость, набухание.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28596" y="5396227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Глина </a:t>
            </a:r>
            <a:r>
              <a:rPr lang="ru-RU" sz="2400" dirty="0" smtClean="0"/>
              <a:t>является основой гончарного, кирпичного производства, используется в медицине, косметологии,  применяется при изготовлении посуды, игрушек. </a:t>
            </a:r>
            <a:endParaRPr lang="ru-RU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Sony\Documents\Фото Наши подземные богатства\4e7dd1e2a8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6000760" cy="450057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075" name="Picture 3" descr="C:\Users\Sony\Documents\Фото Наши подземные богатства\0017-008-Saprop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00438"/>
            <a:ext cx="3687323" cy="335756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3076" name="Picture 4" descr="C:\Users\Sony\Documents\Фото Наши подземные богатства\qIMG_008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286148"/>
            <a:ext cx="4572000" cy="3429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6031425" y="357166"/>
            <a:ext cx="2969731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песка и глины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Sony\Documents\Фото Наши подземные богатства\35_259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908" y="1500174"/>
            <a:ext cx="4571968" cy="392907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71538" y="285728"/>
            <a:ext cx="2034852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60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торф</a:t>
            </a:r>
            <a:endParaRPr lang="ru-RU" sz="6000" b="1" cap="all" spc="0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00594" y="357166"/>
            <a:ext cx="500062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Торф</a:t>
            </a:r>
            <a:r>
              <a:rPr lang="ru-RU" sz="2400" dirty="0" smtClean="0"/>
              <a:t>  — горючее полезное ископаемое; образовано скоплением остатков растений, подвергшихся неполному разложению в условиях болот.</a:t>
            </a:r>
          </a:p>
          <a:p>
            <a:r>
              <a:rPr lang="ru-RU" sz="2400" b="1" dirty="0" smtClean="0"/>
              <a:t>Торф</a:t>
            </a:r>
            <a:r>
              <a:rPr lang="ru-RU" sz="2400" dirty="0" smtClean="0"/>
              <a:t> тёмно-коричневого цвета, рыхлый, непрочный, легче воды.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643406" y="3143248"/>
            <a:ext cx="45005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Торф </a:t>
            </a:r>
            <a:r>
              <a:rPr lang="ru-RU" sz="2400" dirty="0" smtClean="0"/>
              <a:t>используется как топливо в жилых домах, это хорошее удобрение на полях,  из него получают лекарства,  это теплоизоляционный материал, на фермах служит подстилкой для животных.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5741275"/>
            <a:ext cx="814393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Торф </a:t>
            </a:r>
            <a:r>
              <a:rPr lang="ru-RU" sz="2400" dirty="0" smtClean="0"/>
              <a:t>добывают в болотах.  Использовать надо экономно</a:t>
            </a:r>
          </a:p>
          <a:p>
            <a:r>
              <a:rPr lang="ru-RU" sz="2800" b="1" dirty="0" smtClean="0"/>
              <a:t>Важно оберегать залежи торфа от пожаров.</a:t>
            </a:r>
            <a:endParaRPr lang="ru-RU" sz="2800" b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Sony\Documents\Фото Наши подземные богатства\EmOm07uLu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5643602" cy="329302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8" name="Picture 4" descr="C:\Users\Sony\Documents\Фото Наши подземные богатства\rad_moh-2005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3429000"/>
            <a:ext cx="4286281" cy="328614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6149" name="Picture 5" descr="C:\Users\Sony\Documents\Фото Наши подземные богатства\item_1594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429000"/>
            <a:ext cx="4643470" cy="327991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929322" y="817418"/>
            <a:ext cx="3000364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торфа</a:t>
            </a:r>
            <a:endParaRPr lang="ru-RU" sz="60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Sony\Documents\Фото Наши подземные богатства\119099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214422"/>
            <a:ext cx="3714776" cy="392909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815743" y="214290"/>
            <a:ext cx="232749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6000" b="1" cap="all" dirty="0" smtClean="0">
                <a:ln/>
                <a:solidFill>
                  <a:schemeClr val="tx2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уголь</a:t>
            </a:r>
            <a:endParaRPr lang="ru-RU" sz="6000" b="1" cap="all" spc="0" dirty="0">
              <a:ln/>
              <a:solidFill>
                <a:schemeClr val="tx2">
                  <a:lumMod val="75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71902" y="214290"/>
            <a:ext cx="4857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Уголь —</a:t>
            </a:r>
            <a:r>
              <a:rPr lang="ru-RU" sz="2400" dirty="0" smtClean="0"/>
              <a:t>горная порода, образовавшаяся из частей древних растений под землей без доступа кислорода. </a:t>
            </a:r>
          </a:p>
          <a:p>
            <a:endParaRPr lang="ru-RU" sz="2400" b="1" dirty="0" smtClean="0"/>
          </a:p>
          <a:p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000496" y="1714488"/>
            <a:ext cx="507206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Уголь образуется </a:t>
            </a:r>
            <a:r>
              <a:rPr lang="ru-RU" sz="2400" dirty="0" smtClean="0"/>
              <a:t>в условиях, когда гниющий растительный материал накапливается быстрее, чем происходит его бактериальное разложение. </a:t>
            </a:r>
          </a:p>
          <a:p>
            <a:r>
              <a:rPr lang="ru-RU" sz="2400" dirty="0" smtClean="0"/>
              <a:t>Идеальная обстановка для этого создаётся в болотах.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5371943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Различают несколько типов </a:t>
            </a:r>
            <a:r>
              <a:rPr lang="ru-RU" sz="2400" dirty="0" smtClean="0"/>
              <a:t>: бурый уголь, каменный уголь, антрацит и графит.  </a:t>
            </a:r>
          </a:p>
          <a:p>
            <a:r>
              <a:rPr lang="ru-RU" sz="2400" b="1" dirty="0" smtClean="0"/>
              <a:t>Уголь добывают </a:t>
            </a:r>
            <a:r>
              <a:rPr lang="ru-RU" sz="2400" dirty="0" smtClean="0"/>
              <a:t>в шахтах и карьерах.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43306" y="4429132"/>
            <a:ext cx="55006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Уголь – горючее полезное ископаемое, </a:t>
            </a:r>
            <a:r>
              <a:rPr lang="ru-RU" sz="2400" dirty="0" smtClean="0"/>
              <a:t>при горении даёт много тепла</a:t>
            </a:r>
            <a:r>
              <a:rPr lang="ru-RU" sz="2400" b="1" dirty="0" smtClean="0"/>
              <a:t>.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Sony\Documents\Фото Наши подземные богатства\66678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4857784" cy="3298495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1" name="Picture 3" descr="C:\Users\Sony\Documents\Фото Наши подземные богатства\604_image_very_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714620"/>
            <a:ext cx="3466146" cy="391141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172" name="Picture 4" descr="C:\Users\Sony\Documents\Фото Наши подземные богатства\img_12384948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3537452"/>
            <a:ext cx="4714908" cy="313080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5214942" y="0"/>
            <a:ext cx="355070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каменного угля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85786" y="285728"/>
            <a:ext cx="2145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нефть</a:t>
            </a:r>
            <a:endParaRPr lang="ru-RU" sz="54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050" name="Picture 2" descr="C:\Users\Sony\Documents\Фото Наши подземные богатства\Капля нефти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660" y="1357298"/>
            <a:ext cx="3745836" cy="2900892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071966" y="142852"/>
            <a:ext cx="521494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Нефть</a:t>
            </a:r>
            <a:r>
              <a:rPr lang="ru-RU" sz="2400" dirty="0" smtClean="0"/>
              <a:t>— природная  густая маслянистая горючая жидкость тёмного цвета со специфическим запахом.</a:t>
            </a:r>
          </a:p>
          <a:p>
            <a:r>
              <a:rPr lang="ru-RU" sz="2400" dirty="0" smtClean="0"/>
              <a:t>Главное свойство нефти – </a:t>
            </a:r>
            <a:r>
              <a:rPr lang="ru-RU" sz="2400" b="1" dirty="0" smtClean="0"/>
              <a:t>горючесть.</a:t>
            </a:r>
          </a:p>
          <a:p>
            <a:r>
              <a:rPr lang="ru-RU" sz="2400" b="1" dirty="0" smtClean="0"/>
              <a:t>Нефть </a:t>
            </a:r>
            <a:r>
              <a:rPr lang="ru-RU" sz="2400" dirty="0" smtClean="0"/>
              <a:t>образовалась из остатков растений и животных, которые жили много миллионов лет назад.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071934" y="3071810"/>
            <a:ext cx="507206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По свойствам </a:t>
            </a:r>
            <a:r>
              <a:rPr lang="ru-RU" sz="2400" b="1" dirty="0" smtClean="0"/>
              <a:t> нефть </a:t>
            </a:r>
            <a:r>
              <a:rPr lang="ru-RU" sz="2400" dirty="0" smtClean="0"/>
              <a:t>легче воды и в ней не растворяется, а растекается тонкой плёнкой по  её поверхности. 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4357694"/>
            <a:ext cx="82868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Путем перегонки из </a:t>
            </a:r>
            <a:r>
              <a:rPr lang="ru-RU" sz="2400" b="1" dirty="0" smtClean="0"/>
              <a:t>нефти</a:t>
            </a:r>
            <a:r>
              <a:rPr lang="ru-RU" sz="2400" dirty="0" smtClean="0"/>
              <a:t> получают различные </a:t>
            </a:r>
            <a:r>
              <a:rPr lang="ru-RU" sz="2400" dirty="0" smtClean="0"/>
              <a:t>продукты: </a:t>
            </a:r>
            <a:r>
              <a:rPr lang="ru-RU" sz="2400" dirty="0" smtClean="0"/>
              <a:t>бензин, реактивное топливо, керосин, дизельное топливо, мазут, смазочное масло, вазелин, различные краски, лаки, пластмассы.</a:t>
            </a:r>
          </a:p>
          <a:p>
            <a:r>
              <a:rPr lang="ru-RU" sz="2400" b="1" dirty="0" smtClean="0"/>
              <a:t>Для добычи нефти </a:t>
            </a:r>
            <a:r>
              <a:rPr lang="ru-RU" sz="2400" dirty="0" smtClean="0"/>
              <a:t>строят буровые вышки , бурят глубокие скважины, выкачивают её мощными насосами.</a:t>
            </a:r>
            <a:endParaRPr lang="ru-RU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429256" y="214290"/>
            <a:ext cx="277956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нефти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2051" name="Picture 3" descr="C:\Users\Sony\Documents\Фото Наши подземные богатства\81263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9190" y="2000240"/>
            <a:ext cx="4071934" cy="471488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2" name="Picture 4" descr="C:\Users\Sony\Documents\Фото Наши подземные богатства\n0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06" y="23838"/>
            <a:ext cx="4923393" cy="383379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2053" name="Picture 5" descr="C:\Users\Sony\Documents\Фото Наши подземные богатства\102j6e2ol8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3786190"/>
            <a:ext cx="4143404" cy="300037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428992" y="214290"/>
            <a:ext cx="53252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Природный газ</a:t>
            </a:r>
            <a:endParaRPr lang="ru-RU" sz="54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9218" name="Picture 2" descr="C:\Users\Sony\Documents\Фото Наши подземные богатства\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3357586" cy="2947265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786214" y="1285860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Приро́дный</a:t>
            </a:r>
            <a:r>
              <a:rPr lang="ru-RU" sz="2400" b="1" dirty="0" smtClean="0"/>
              <a:t> газ </a:t>
            </a:r>
            <a:r>
              <a:rPr lang="ru-RU" sz="2400" dirty="0" smtClean="0"/>
              <a:t>— смесь газов, образовавшихся в недрах Земли при разложении органических веществ.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3071810"/>
            <a:ext cx="78581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Природный газ </a:t>
            </a:r>
            <a:r>
              <a:rPr lang="ru-RU" sz="2400" dirty="0" smtClean="0"/>
              <a:t>находится в газообразном состоянии. Он бесцветный, лёгкий, горит </a:t>
            </a:r>
            <a:r>
              <a:rPr lang="ru-RU" sz="2400" dirty="0" err="1" smtClean="0"/>
              <a:t>голубым</a:t>
            </a:r>
            <a:r>
              <a:rPr lang="ru-RU" sz="2400" dirty="0" smtClean="0"/>
              <a:t>  </a:t>
            </a:r>
            <a:r>
              <a:rPr lang="ru-RU" sz="2400" dirty="0" smtClean="0"/>
              <a:t>пламенем.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28596" y="4000504"/>
            <a:ext cx="77867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Природный газ </a:t>
            </a:r>
            <a:r>
              <a:rPr lang="ru-RU" sz="2400" dirty="0" smtClean="0"/>
              <a:t>– очень хорошее топливо.</a:t>
            </a:r>
            <a:r>
              <a:rPr lang="ru-RU" sz="2400" b="1" dirty="0" smtClean="0"/>
              <a:t> </a:t>
            </a:r>
            <a:r>
              <a:rPr lang="ru-RU" sz="2400" dirty="0" smtClean="0"/>
              <a:t>Его используют на электростанциях, в котельных, на заводах, в быту.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4929198"/>
            <a:ext cx="84296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Природный газ </a:t>
            </a:r>
            <a:r>
              <a:rPr lang="ru-RU" sz="2400" dirty="0" smtClean="0"/>
              <a:t>находится в земле на глубине от 1000 метров до нескольких километров. Газ добывают из недр земли с помощью скважин. По газопроводам газ поступает в разные районы нашей страны и за границу.</a:t>
            </a:r>
            <a:endParaRPr lang="ru-RU" sz="2400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ony\Documents\Фото Наши подземные богатства\4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398" y="1071546"/>
            <a:ext cx="4226040" cy="271464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7" name="Picture 3" descr="C:\Users\Sony\Documents\Фото Наши подземные богатства\environment2006-p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5" y="1000108"/>
            <a:ext cx="4034800" cy="5680377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28" name="Picture 4" descr="C:\Users\Sony\Documents\Фото Наши подземные богатства\201936_artico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833834"/>
            <a:ext cx="4214814" cy="2809876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714348" y="142852"/>
            <a:ext cx="77124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природного газа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00298" y="142852"/>
            <a:ext cx="51904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Железная руда</a:t>
            </a:r>
            <a:endParaRPr lang="ru-RU" sz="54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1027" name="Picture 3" descr="C:\Users\Sony\Documents\Фото Наши подземные богатства\03776c36c2cce2d05b06fcd35cc008d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214422"/>
            <a:ext cx="4217998" cy="378621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14282" y="1071546"/>
            <a:ext cx="435771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 smtClean="0"/>
              <a:t>Желе́зные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ру́ды</a:t>
            </a:r>
            <a:r>
              <a:rPr lang="ru-RU" sz="2400" b="1" dirty="0" smtClean="0"/>
              <a:t> </a:t>
            </a:r>
            <a:r>
              <a:rPr lang="ru-RU" sz="2400" dirty="0" smtClean="0"/>
              <a:t>— природные минеральные образования, содержащие железо.</a:t>
            </a:r>
          </a:p>
          <a:p>
            <a:r>
              <a:rPr lang="ru-RU" sz="2400" b="1" dirty="0" smtClean="0"/>
              <a:t>Они</a:t>
            </a:r>
            <a:r>
              <a:rPr lang="ru-RU" sz="2400" dirty="0" smtClean="0"/>
              <a:t> бывают чёрного, бурого, желтоватого или красноватого цвета.</a:t>
            </a:r>
          </a:p>
          <a:p>
            <a:r>
              <a:rPr lang="ru-RU" sz="2400" b="1" dirty="0" smtClean="0"/>
              <a:t>Главное свойство </a:t>
            </a:r>
            <a:r>
              <a:rPr lang="ru-RU" sz="2400" dirty="0" smtClean="0"/>
              <a:t>железной руды- </a:t>
            </a:r>
            <a:r>
              <a:rPr lang="ru-RU" sz="2400" b="1" dirty="0" smtClean="0"/>
              <a:t>плавкость.</a:t>
            </a:r>
          </a:p>
          <a:p>
            <a:r>
              <a:rPr lang="ru-RU" sz="2400" b="1" dirty="0" smtClean="0"/>
              <a:t>Из железной руды </a:t>
            </a:r>
            <a:r>
              <a:rPr lang="ru-RU" sz="2400" dirty="0" smtClean="0"/>
              <a:t>выплавляют </a:t>
            </a:r>
            <a:r>
              <a:rPr lang="ru-RU" sz="2400" b="1" dirty="0" smtClean="0"/>
              <a:t>чугун</a:t>
            </a:r>
            <a:r>
              <a:rPr lang="ru-RU" sz="2400" dirty="0" smtClean="0"/>
              <a:t>, а из чугуна – </a:t>
            </a:r>
            <a:r>
              <a:rPr lang="ru-RU" sz="2400" b="1" dirty="0" smtClean="0"/>
              <a:t>сталь.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5572140"/>
            <a:ext cx="67866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Железную руду</a:t>
            </a:r>
            <a:r>
              <a:rPr lang="ru-RU" sz="2400" dirty="0" smtClean="0"/>
              <a:t> добывают в шахтах или карьерах. Её нужно расходовать </a:t>
            </a:r>
            <a:r>
              <a:rPr lang="ru-RU" sz="2400" dirty="0" smtClean="0"/>
              <a:t>экономно</a:t>
            </a:r>
            <a:r>
              <a:rPr lang="ru-RU" sz="2400" b="1" dirty="0" smtClean="0"/>
              <a:t>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5000636"/>
            <a:ext cx="65008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 Чугун и сталь – </a:t>
            </a:r>
            <a:r>
              <a:rPr lang="ru-RU" sz="2400" dirty="0" smtClean="0"/>
              <a:t>это сплавы железа с углеродом.</a:t>
            </a:r>
            <a:endParaRPr lang="ru-RU" sz="2400" b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Sony\Documents\Фото Наши подземные богатства\post-16-11857983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06" y="3248046"/>
            <a:ext cx="4983906" cy="332422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195" name="Picture 3" descr="C:\Users\Sony\Documents\Фото Наши подземные богатства\mina-de-carbu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330416"/>
            <a:ext cx="3965826" cy="324185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196" name="Picture 4" descr="C:\Users\Sony\Documents\Фото Наши подземные богатства\4fb1f81d913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192388"/>
            <a:ext cx="5286412" cy="295086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786314" y="500042"/>
            <a:ext cx="4707943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Добыча железной руды</a:t>
            </a:r>
            <a:endParaRPr lang="ru-RU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eao.ru/files/Images/Nature/minerals.jpg"/>
          <p:cNvPicPr>
            <a:picLocks noChangeAspect="1" noChangeArrowheads="1"/>
          </p:cNvPicPr>
          <p:nvPr/>
        </p:nvPicPr>
        <p:blipFill>
          <a:blip r:embed="rId2"/>
          <a:srcRect l="1260" t="3947" r="1575" b="1480"/>
          <a:stretch>
            <a:fillRect/>
          </a:stretch>
        </p:blipFill>
        <p:spPr bwMode="auto">
          <a:xfrm>
            <a:off x="82771" y="1088492"/>
            <a:ext cx="8916782" cy="5539910"/>
          </a:xfrm>
          <a:prstGeom prst="rect">
            <a:avLst/>
          </a:prstGeom>
          <a:noFill/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169111"/>
            <a:ext cx="9144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ПОЛЕЗНЫЕ ИСКОПАЕМЫЕ </a:t>
            </a:r>
            <a:r>
              <a:rPr lang="ru-RU" sz="4800" b="1" cap="all" dirty="0" err="1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еао</a:t>
            </a:r>
            <a:endParaRPr lang="ru-RU" sz="48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4207" y="500042"/>
            <a:ext cx="876098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4800" b="1" cap="all" dirty="0" smtClean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Охрана подземных богатств</a:t>
            </a:r>
            <a:endParaRPr lang="ru-RU" sz="4800" b="1" cap="all" spc="0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1610013"/>
            <a:ext cx="878687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 smtClean="0"/>
              <a:t>Комплекс мер по сохранению природных богатств: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00034" y="2370134"/>
            <a:ext cx="84296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/>
            <a:r>
              <a:rPr lang="ru-RU" sz="2400" b="1" dirty="0" smtClean="0"/>
              <a:t>1. Бережно добывать и перевозить  подземные ископаемые.                            </a:t>
            </a:r>
          </a:p>
          <a:p>
            <a:pPr marL="357188" indent="-357188"/>
            <a:r>
              <a:rPr lang="ru-RU" sz="2400" b="1" dirty="0" smtClean="0"/>
              <a:t>2. Необходимо экономично использовать подземные богатства.</a:t>
            </a:r>
          </a:p>
          <a:p>
            <a:pPr marL="357188" indent="-357188"/>
            <a:r>
              <a:rPr lang="ru-RU" sz="2400" b="1" dirty="0" smtClean="0"/>
              <a:t>3. Заботиться о восстановлении природных ресурсов.</a:t>
            </a:r>
          </a:p>
          <a:p>
            <a:pPr marL="357188" indent="-357188"/>
            <a:r>
              <a:rPr lang="ru-RU" sz="2400" b="1" dirty="0" smtClean="0"/>
              <a:t>4. Заменять подземные богатства более дешёвыми (использовать металлолом, пластмассы и другие).</a:t>
            </a:r>
          </a:p>
          <a:p>
            <a:pPr marL="357188" indent="-357188"/>
            <a:r>
              <a:rPr lang="ru-RU" sz="2400" b="1" dirty="0" smtClean="0"/>
              <a:t>5. Следить за тем, чтобы попусту не горел газ в плите. Остерегаться утечки газа.</a:t>
            </a:r>
          </a:p>
          <a:p>
            <a:pPr marL="357188" indent="-357188"/>
            <a:r>
              <a:rPr lang="ru-RU" sz="2400" b="1" dirty="0" smtClean="0"/>
              <a:t>6. Не оставлять открытой  входную дверь – беречь тепло!</a:t>
            </a: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851</TotalTime>
  <Words>916</Words>
  <Application>Microsoft Office PowerPoint</Application>
  <PresentationFormat>Экран (4:3)</PresentationFormat>
  <Paragraphs>98</Paragraphs>
  <Slides>25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ПОЛЕЗНЫЕ ИСКОПАЕМЫЕ еао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Sony</dc:creator>
  <cp:lastModifiedBy>vk5041</cp:lastModifiedBy>
  <cp:revision>99</cp:revision>
  <dcterms:created xsi:type="dcterms:W3CDTF">2013-08-13T13:51:01Z</dcterms:created>
  <dcterms:modified xsi:type="dcterms:W3CDTF">2018-11-12T11:05:11Z</dcterms:modified>
</cp:coreProperties>
</file>