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59" r:id="rId5"/>
    <p:sldId id="262" r:id="rId6"/>
    <p:sldId id="274" r:id="rId7"/>
    <p:sldId id="263" r:id="rId8"/>
    <p:sldId id="264" r:id="rId9"/>
    <p:sldId id="275" r:id="rId10"/>
    <p:sldId id="265" r:id="rId11"/>
    <p:sldId id="276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61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20"/>
    <p:restoredTop sz="94660"/>
  </p:normalViewPr>
  <p:slideViewPr>
    <p:cSldViewPr>
      <p:cViewPr varScale="1">
        <p:scale>
          <a:sx n="43" d="100"/>
          <a:sy n="43" d="100"/>
        </p:scale>
        <p:origin x="-126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19.09.2019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19.09.2019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19.09.2019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19.09.2019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071538" y="1571612"/>
            <a:ext cx="6572296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8000" b="1" dirty="0" smtClean="0">
                <a:ln w="19050">
                  <a:solidFill>
                    <a:prstClr val="white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Monotype Corsiva" pitchFamily="66" charset="0"/>
              </a:rPr>
              <a:t>Урок </a:t>
            </a:r>
          </a:p>
          <a:p>
            <a:pPr algn="ctr">
              <a:defRPr/>
            </a:pPr>
            <a:r>
              <a:rPr lang="ru-RU" sz="8000" b="1" dirty="0" smtClean="0">
                <a:ln w="19050">
                  <a:solidFill>
                    <a:prstClr val="white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Monotype Corsiva" pitchFamily="66" charset="0"/>
              </a:rPr>
              <a:t>математики</a:t>
            </a:r>
            <a:endParaRPr lang="ru-RU" sz="8000" b="1" dirty="0">
              <a:ln w="19050">
                <a:solidFill>
                  <a:prstClr val="white"/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1214422"/>
            <a:ext cx="8286808" cy="928694"/>
          </a:xfrm>
        </p:spPr>
        <p:txBody>
          <a:bodyPr>
            <a:normAutofit fontScale="90000"/>
          </a:bodyPr>
          <a:lstStyle/>
          <a:p>
            <a:r>
              <a:rPr lang="ru-RU" sz="6000" dirty="0" smtClean="0">
                <a:ln>
                  <a:solidFill>
                    <a:srgbClr val="00B0F0"/>
                  </a:solidFill>
                </a:ln>
                <a:solidFill>
                  <a:schemeClr val="accent5">
                    <a:lumMod val="75000"/>
                  </a:schemeClr>
                </a:solidFill>
              </a:rPr>
              <a:t>Тема урока</a:t>
            </a:r>
            <a:endParaRPr lang="ru-RU" sz="6000" dirty="0">
              <a:ln>
                <a:solidFill>
                  <a:srgbClr val="00B0F0"/>
                </a:solidFill>
              </a:ln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6" name="Picture 2" descr="D:\материалы к урокам\Я УЧУСЬ\ШАБЛОН ДЛЯ ПРЕЗЕНТАЦИИ\готовые шаблоны\Шаблон Школьная страна\Девочка для триггера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768" y="5143512"/>
            <a:ext cx="1928826" cy="1571612"/>
          </a:xfrm>
          <a:prstGeom prst="rect">
            <a:avLst/>
          </a:prstGeom>
          <a:noFill/>
        </p:spPr>
      </p:pic>
      <p:pic>
        <p:nvPicPr>
          <p:cNvPr id="7" name="Picture 2" descr="D:\материалы к урокам\Я УЧУСЬ\ШАБЛОН ДЛЯ ПРЕЗЕНТАЦИИ\готовые шаблоны\Шаблон Школьная страна\мальчик для триггера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05562" y="5143512"/>
            <a:ext cx="1714512" cy="1714512"/>
          </a:xfrm>
          <a:prstGeom prst="rect">
            <a:avLst/>
          </a:prstGeom>
          <a:noFill/>
        </p:spPr>
      </p:pic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357158" y="2214554"/>
          <a:ext cx="8143931" cy="1500198"/>
        </p:xfrm>
        <a:graphic>
          <a:graphicData uri="http://schemas.openxmlformats.org/drawingml/2006/table">
            <a:tbl>
              <a:tblPr/>
              <a:tblGrid>
                <a:gridCol w="904503"/>
                <a:gridCol w="904503"/>
                <a:gridCol w="904503"/>
                <a:gridCol w="904503"/>
                <a:gridCol w="904503"/>
                <a:gridCol w="905354"/>
                <a:gridCol w="905354"/>
                <a:gridCol w="905354"/>
                <a:gridCol w="905354"/>
              </a:tblGrid>
              <a:tr h="75009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endParaRPr lang="ru-RU" sz="32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endParaRPr lang="ru-RU" sz="32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endParaRPr lang="ru-RU" sz="32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endParaRPr lang="ru-RU" sz="32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endParaRPr lang="ru-RU" sz="32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endParaRPr lang="ru-RU" sz="32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endParaRPr lang="ru-RU" sz="32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endParaRPr lang="ru-RU" sz="32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endParaRPr lang="ru-RU" sz="32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009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2800" b="1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</a:t>
                      </a:r>
                      <a:endParaRPr lang="ru-RU" sz="2000" b="1">
                        <a:solidFill>
                          <a:srgbClr val="C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2800" b="1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140</a:t>
                      </a:r>
                      <a:endParaRPr lang="ru-RU" sz="2000" b="1">
                        <a:solidFill>
                          <a:srgbClr val="C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2800" b="1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4</a:t>
                      </a:r>
                      <a:endParaRPr lang="ru-RU" sz="2000" b="1">
                        <a:solidFill>
                          <a:srgbClr val="C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2800" b="1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80</a:t>
                      </a:r>
                      <a:endParaRPr lang="ru-RU" sz="2000" b="1">
                        <a:solidFill>
                          <a:srgbClr val="C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2800" b="1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240</a:t>
                      </a:r>
                      <a:endParaRPr lang="ru-RU" sz="2000" b="1">
                        <a:solidFill>
                          <a:srgbClr val="C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2800" b="1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2800" b="1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30</a:t>
                      </a:r>
                      <a:endParaRPr lang="ru-RU" sz="2000" b="1">
                        <a:solidFill>
                          <a:srgbClr val="C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2800" b="1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0</a:t>
                      </a:r>
                      <a:endParaRPr lang="ru-RU" sz="2000" b="1">
                        <a:solidFill>
                          <a:srgbClr val="C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2800" b="1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5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85720" y="3786190"/>
            <a:ext cx="2589170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(25 * 4) : 5 * 7=  </a:t>
            </a:r>
            <a:r>
              <a:rPr lang="ru-RU" sz="2800" b="1" dirty="0" smtClean="0">
                <a:solidFill>
                  <a:srgbClr val="C00000"/>
                </a:solidFill>
              </a:rPr>
              <a:t>И</a:t>
            </a:r>
            <a:endParaRPr lang="ru-RU" dirty="0" smtClean="0">
              <a:solidFill>
                <a:srgbClr val="C00000"/>
              </a:solidFill>
            </a:endParaRPr>
          </a:p>
          <a:p>
            <a:r>
              <a:rPr lang="ru-RU" b="1" dirty="0" smtClean="0"/>
              <a:t>(15 + 25 : 5) * 4=   </a:t>
            </a:r>
            <a:r>
              <a:rPr lang="ru-RU" sz="2800" b="1" dirty="0" smtClean="0">
                <a:solidFill>
                  <a:srgbClr val="C00000"/>
                </a:solidFill>
              </a:rPr>
              <a:t>Г</a:t>
            </a:r>
            <a:endParaRPr lang="ru-RU" dirty="0" smtClean="0">
              <a:solidFill>
                <a:srgbClr val="C00000"/>
              </a:solidFill>
            </a:endParaRPr>
          </a:p>
          <a:p>
            <a:r>
              <a:rPr lang="ru-RU" b="1" dirty="0" smtClean="0"/>
              <a:t>(58 + 14 : 7) * 4=  </a:t>
            </a:r>
            <a:r>
              <a:rPr lang="ru-RU" sz="2800" b="1" dirty="0" smtClean="0">
                <a:solidFill>
                  <a:srgbClr val="C00000"/>
                </a:solidFill>
              </a:rPr>
              <a:t>Р</a:t>
            </a:r>
            <a:endParaRPr lang="ru-RU" dirty="0" smtClean="0">
              <a:solidFill>
                <a:srgbClr val="C00000"/>
              </a:solidFill>
            </a:endParaRPr>
          </a:p>
          <a:p>
            <a:r>
              <a:rPr lang="ru-RU" b="1" dirty="0" smtClean="0"/>
              <a:t>90 : 9 * 5 – (45 - 25)=  </a:t>
            </a:r>
            <a:r>
              <a:rPr lang="ru-RU" sz="2800" b="1" dirty="0" smtClean="0">
                <a:solidFill>
                  <a:srgbClr val="C00000"/>
                </a:solidFill>
              </a:rPr>
              <a:t>М</a:t>
            </a:r>
            <a:endParaRPr lang="ru-RU" dirty="0" smtClean="0">
              <a:solidFill>
                <a:srgbClr val="C00000"/>
              </a:solidFill>
            </a:endParaRPr>
          </a:p>
          <a:p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2786050" y="3857628"/>
            <a:ext cx="6063263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buFont typeface="Arial" pitchFamily="34" charset="0"/>
              <a:buChar char="•"/>
            </a:pPr>
            <a:r>
              <a:rPr lang="ru-RU" dirty="0" smtClean="0"/>
              <a:t>Ты да я, да мы с тобой. Сколько нас всего?</a:t>
            </a:r>
            <a:r>
              <a:rPr lang="ru-RU" b="1" dirty="0" smtClean="0"/>
              <a:t>  </a:t>
            </a:r>
            <a:r>
              <a:rPr lang="ru-RU" b="1" dirty="0" smtClean="0">
                <a:solidFill>
                  <a:srgbClr val="C00000"/>
                </a:solidFill>
              </a:rPr>
              <a:t>(Д)</a:t>
            </a:r>
            <a:endParaRPr lang="ru-RU" dirty="0" smtClean="0">
              <a:solidFill>
                <a:srgbClr val="C00000"/>
              </a:solidFill>
            </a:endParaRPr>
          </a:p>
          <a:p>
            <a:pPr lvl="0">
              <a:buFont typeface="Arial" pitchFamily="34" charset="0"/>
              <a:buChar char="•"/>
            </a:pPr>
            <a:r>
              <a:rPr lang="ru-RU" dirty="0" smtClean="0"/>
              <a:t>У трех сестер по одному брату. Сколько детей в семье? </a:t>
            </a:r>
            <a:r>
              <a:rPr lang="ru-RU" b="1" dirty="0" smtClean="0">
                <a:solidFill>
                  <a:srgbClr val="C00000"/>
                </a:solidFill>
              </a:rPr>
              <a:t>(А)</a:t>
            </a:r>
            <a:endParaRPr lang="ru-RU" dirty="0" smtClean="0">
              <a:solidFill>
                <a:srgbClr val="C00000"/>
              </a:solidFill>
            </a:endParaRPr>
          </a:p>
          <a:p>
            <a:pPr lvl="0">
              <a:buFont typeface="Arial" pitchFamily="34" charset="0"/>
              <a:buChar char="•"/>
            </a:pPr>
            <a:r>
              <a:rPr lang="ru-RU" dirty="0" smtClean="0"/>
              <a:t>Шли три котенка. Один впереди, один между двумя, </a:t>
            </a:r>
          </a:p>
          <a:p>
            <a:pPr lvl="0"/>
            <a:r>
              <a:rPr lang="ru-RU" dirty="0" smtClean="0"/>
              <a:t>и один позади двух. Сколько котят? </a:t>
            </a:r>
            <a:r>
              <a:rPr lang="ru-RU" b="1" dirty="0" smtClean="0"/>
              <a:t> </a:t>
            </a:r>
            <a:r>
              <a:rPr lang="ru-RU" b="1" dirty="0" smtClean="0">
                <a:solidFill>
                  <a:srgbClr val="C00000"/>
                </a:solidFill>
              </a:rPr>
              <a:t>(А)</a:t>
            </a:r>
            <a:endParaRPr lang="ru-RU" dirty="0" smtClean="0">
              <a:solidFill>
                <a:srgbClr val="C00000"/>
              </a:solidFill>
            </a:endParaRPr>
          </a:p>
          <a:p>
            <a:pPr lvl="0">
              <a:buFont typeface="Arial" pitchFamily="34" charset="0"/>
              <a:buChar char="•"/>
            </a:pPr>
            <a:r>
              <a:rPr lang="ru-RU" dirty="0" smtClean="0"/>
              <a:t>На дереве сидело 6 птичек. В одну охотник выстрелил.</a:t>
            </a:r>
          </a:p>
          <a:p>
            <a:pPr lvl="0"/>
            <a:r>
              <a:rPr lang="ru-RU" dirty="0" smtClean="0"/>
              <a:t> Сколько птичек осталось на дереве? </a:t>
            </a:r>
            <a:r>
              <a:rPr lang="ru-RU" b="1" dirty="0" smtClean="0">
                <a:solidFill>
                  <a:srgbClr val="C00000"/>
                </a:solidFill>
              </a:rPr>
              <a:t>(М)</a:t>
            </a:r>
            <a:endParaRPr lang="ru-RU" dirty="0" smtClean="0">
              <a:solidFill>
                <a:srgbClr val="C00000"/>
              </a:solidFill>
            </a:endParaRPr>
          </a:p>
          <a:p>
            <a:pPr lvl="0">
              <a:buFont typeface="Arial" pitchFamily="34" charset="0"/>
              <a:buChar char="•"/>
            </a:pPr>
            <a:r>
              <a:rPr lang="ru-RU" dirty="0" smtClean="0"/>
              <a:t>На столе лежало 5 яблок, одно из </a:t>
            </a:r>
          </a:p>
          <a:p>
            <a:pPr lvl="0"/>
            <a:r>
              <a:rPr lang="ru-RU" dirty="0" smtClean="0"/>
              <a:t>них разрезали пополам. Сколько </a:t>
            </a:r>
          </a:p>
          <a:p>
            <a:pPr lvl="0"/>
            <a:r>
              <a:rPr lang="ru-RU" dirty="0" smtClean="0"/>
              <a:t>яблок на столе? </a:t>
            </a:r>
            <a:r>
              <a:rPr lang="ru-RU" b="1" dirty="0" smtClean="0"/>
              <a:t> </a:t>
            </a:r>
            <a:r>
              <a:rPr lang="ru-RU" b="1" dirty="0" smtClean="0">
                <a:solidFill>
                  <a:srgbClr val="C00000"/>
                </a:solidFill>
              </a:rPr>
              <a:t>(А)</a:t>
            </a:r>
            <a:endParaRPr lang="ru-RU" dirty="0" smtClean="0">
              <a:solidFill>
                <a:srgbClr val="C00000"/>
              </a:solidFill>
            </a:endParaRPr>
          </a:p>
          <a:p>
            <a:endParaRPr lang="ru-RU" dirty="0"/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357158" y="2214554"/>
          <a:ext cx="8143931" cy="1500198"/>
        </p:xfrm>
        <a:graphic>
          <a:graphicData uri="http://schemas.openxmlformats.org/drawingml/2006/table">
            <a:tbl>
              <a:tblPr/>
              <a:tblGrid>
                <a:gridCol w="904503"/>
                <a:gridCol w="904503"/>
                <a:gridCol w="904503"/>
                <a:gridCol w="904503"/>
                <a:gridCol w="904503"/>
                <a:gridCol w="905354"/>
                <a:gridCol w="905354"/>
                <a:gridCol w="905354"/>
                <a:gridCol w="905354"/>
              </a:tblGrid>
              <a:tr h="75009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4000" b="1" dirty="0" err="1" smtClean="0">
                          <a:solidFill>
                            <a:srgbClr val="00B05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Д</a:t>
                      </a:r>
                      <a:endParaRPr lang="ru-RU" sz="3200" b="1" dirty="0">
                        <a:solidFill>
                          <a:srgbClr val="00B05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4000" b="1" dirty="0" smtClean="0">
                          <a:solidFill>
                            <a:srgbClr val="00B05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И</a:t>
                      </a:r>
                      <a:endParaRPr lang="ru-RU" sz="3200" b="1" dirty="0">
                        <a:solidFill>
                          <a:srgbClr val="00B05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4000" b="1" dirty="0" smtClean="0">
                          <a:solidFill>
                            <a:srgbClr val="00B05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А</a:t>
                      </a:r>
                      <a:endParaRPr lang="ru-RU" sz="3200" b="1" dirty="0">
                        <a:solidFill>
                          <a:srgbClr val="00B05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4000" b="1" dirty="0" smtClean="0">
                          <a:solidFill>
                            <a:srgbClr val="00B05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Г</a:t>
                      </a:r>
                      <a:endParaRPr lang="ru-RU" sz="3200" b="1" dirty="0">
                        <a:solidFill>
                          <a:srgbClr val="00B05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4000" b="1" dirty="0" smtClean="0">
                          <a:solidFill>
                            <a:srgbClr val="00B05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Р</a:t>
                      </a:r>
                      <a:endParaRPr lang="ru-RU" sz="3200" b="1" dirty="0">
                        <a:solidFill>
                          <a:srgbClr val="00B05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4000" b="1" dirty="0" smtClean="0">
                          <a:solidFill>
                            <a:srgbClr val="00B05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А</a:t>
                      </a:r>
                      <a:endParaRPr lang="ru-RU" sz="3200" b="1" dirty="0">
                        <a:solidFill>
                          <a:srgbClr val="00B05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4000" b="1" dirty="0" smtClean="0">
                          <a:solidFill>
                            <a:srgbClr val="00B05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М</a:t>
                      </a:r>
                      <a:endParaRPr lang="ru-RU" sz="3200" b="1" dirty="0">
                        <a:solidFill>
                          <a:srgbClr val="00B05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4000" b="1" dirty="0" smtClean="0">
                          <a:solidFill>
                            <a:srgbClr val="00B05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М</a:t>
                      </a:r>
                      <a:endParaRPr lang="ru-RU" sz="3200" b="1" dirty="0">
                        <a:solidFill>
                          <a:srgbClr val="00B05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4000" b="1" dirty="0" smtClean="0">
                          <a:solidFill>
                            <a:srgbClr val="00B05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А</a:t>
                      </a:r>
                      <a:endParaRPr lang="ru-RU" sz="3200" b="1" dirty="0">
                        <a:solidFill>
                          <a:srgbClr val="00B05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009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2800" b="1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</a:t>
                      </a:r>
                      <a:endParaRPr lang="ru-RU" sz="2000" b="1">
                        <a:solidFill>
                          <a:srgbClr val="C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2800" b="1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140</a:t>
                      </a:r>
                      <a:endParaRPr lang="ru-RU" sz="2000" b="1">
                        <a:solidFill>
                          <a:srgbClr val="C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2800" b="1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4</a:t>
                      </a:r>
                      <a:endParaRPr lang="ru-RU" sz="2000" b="1">
                        <a:solidFill>
                          <a:srgbClr val="C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2800" b="1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80</a:t>
                      </a:r>
                      <a:endParaRPr lang="ru-RU" sz="2000" b="1">
                        <a:solidFill>
                          <a:srgbClr val="C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2800" b="1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240</a:t>
                      </a:r>
                      <a:endParaRPr lang="ru-RU" sz="2000" b="1">
                        <a:solidFill>
                          <a:srgbClr val="C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2800" b="1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2800" b="1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30</a:t>
                      </a:r>
                      <a:endParaRPr lang="ru-RU" sz="2000" b="1">
                        <a:solidFill>
                          <a:srgbClr val="C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2800" b="1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0</a:t>
                      </a:r>
                      <a:endParaRPr lang="ru-RU" sz="2000" b="1">
                        <a:solidFill>
                          <a:srgbClr val="C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2800" b="1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5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D:\материалы к урокам\Я УЧУСЬ\ШАБЛОН ДЛЯ ПРЕЗЕНТАЦИИ\готовые шаблоны\Шаблон Школьная страна\Девочка для триггера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768" y="5143512"/>
            <a:ext cx="1928826" cy="1571612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3714752"/>
            <a:ext cx="8158162" cy="1928826"/>
          </a:xfrm>
        </p:spPr>
        <p:txBody>
          <a:bodyPr/>
          <a:lstStyle/>
          <a:p>
            <a:r>
              <a:rPr lang="ru-RU" dirty="0" smtClean="0">
                <a:solidFill>
                  <a:srgbClr val="00B050"/>
                </a:solidFill>
              </a:rPr>
              <a:t>Узнать, что такое диаграмма</a:t>
            </a:r>
          </a:p>
          <a:p>
            <a:r>
              <a:rPr lang="ru-RU" dirty="0" smtClean="0">
                <a:solidFill>
                  <a:srgbClr val="00B050"/>
                </a:solidFill>
              </a:rPr>
              <a:t>Научиться пользоваться ими в жизни</a:t>
            </a:r>
          </a:p>
          <a:p>
            <a:r>
              <a:rPr lang="ru-RU" dirty="0" smtClean="0">
                <a:solidFill>
                  <a:srgbClr val="00B050"/>
                </a:solidFill>
              </a:rPr>
              <a:t>Уметь строить диаграммы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14414" y="214290"/>
            <a:ext cx="678661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00B050"/>
                </a:solidFill>
              </a:rPr>
              <a:t>Дорогу одолеет тот, кто хоть и неторопливо, но идет.</a:t>
            </a:r>
            <a:endParaRPr lang="ru-RU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2" descr="D:\материалы к урокам\Я УЧУСЬ\ШАБЛОН ДЛЯ ПРЕЗЕНТАЦИИ\готовые шаблоны\Шаблон Школьная страна\мальчик для триггера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05562" y="5143512"/>
            <a:ext cx="1714512" cy="1714512"/>
          </a:xfrm>
          <a:prstGeom prst="rect">
            <a:avLst/>
          </a:prstGeom>
          <a:noFill/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214282" y="2786058"/>
            <a:ext cx="8286808" cy="9286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000" b="0" i="0" u="none" strike="noStrike" kern="1200" cap="none" spc="0" normalizeH="0" baseline="0" noProof="0" dirty="0" smtClean="0">
                <a:ln>
                  <a:solidFill>
                    <a:srgbClr val="00B0F0"/>
                  </a:solidFill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Цель урока</a:t>
            </a:r>
            <a:endParaRPr kumimoji="0" lang="ru-RU" sz="6000" b="0" i="0" u="none" strike="noStrike" kern="1200" cap="none" spc="0" normalizeH="0" baseline="0" noProof="0" dirty="0">
              <a:ln>
                <a:solidFill>
                  <a:srgbClr val="00B0F0"/>
                </a:solidFill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Заголовок 1"/>
          <p:cNvSpPr>
            <a:spLocks noGrp="1"/>
          </p:cNvSpPr>
          <p:nvPr>
            <p:ph type="title"/>
          </p:nvPr>
        </p:nvSpPr>
        <p:spPr>
          <a:xfrm>
            <a:off x="214282" y="1214422"/>
            <a:ext cx="8286808" cy="928694"/>
          </a:xfrm>
        </p:spPr>
        <p:txBody>
          <a:bodyPr>
            <a:normAutofit fontScale="90000"/>
          </a:bodyPr>
          <a:lstStyle/>
          <a:p>
            <a:r>
              <a:rPr lang="ru-RU" sz="6000" dirty="0" smtClean="0">
                <a:ln>
                  <a:solidFill>
                    <a:srgbClr val="00B0F0"/>
                  </a:solidFill>
                </a:ln>
                <a:solidFill>
                  <a:schemeClr val="accent5">
                    <a:lumMod val="75000"/>
                  </a:schemeClr>
                </a:solidFill>
              </a:rPr>
              <a:t>Тема урока</a:t>
            </a:r>
            <a:endParaRPr lang="ru-RU" sz="6000" dirty="0">
              <a:ln>
                <a:solidFill>
                  <a:srgbClr val="00B0F0"/>
                </a:solidFill>
              </a:ln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214546" y="2000240"/>
            <a:ext cx="420493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dirty="0" smtClean="0">
                <a:solidFill>
                  <a:srgbClr val="00B050"/>
                </a:solidFill>
              </a:rPr>
              <a:t>ДИАГРАММА</a:t>
            </a:r>
            <a:endParaRPr lang="ru-RU" sz="54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D:\материалы к урокам\Я УЧУСЬ\ШАБЛОН ДЛЯ ПРЕЗЕНТАЦИИ\готовые шаблоны\Шаблон Школьная страна\Девочка для триггера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768" y="5143512"/>
            <a:ext cx="1928826" cy="1571612"/>
          </a:xfrm>
          <a:prstGeom prst="rect">
            <a:avLst/>
          </a:prstGeom>
          <a:noFill/>
        </p:spPr>
      </p:pic>
      <p:pic>
        <p:nvPicPr>
          <p:cNvPr id="11" name="Picture 2" descr="D:\материалы к урокам\Я УЧУСЬ\ШАБЛОН ДЛЯ ПРЕЗЕНТАЦИИ\готовые шаблоны\Шаблон Школьная страна\мальчик для триггера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05562" y="5143512"/>
            <a:ext cx="1714512" cy="1714512"/>
          </a:xfrm>
          <a:prstGeom prst="rect">
            <a:avLst/>
          </a:prstGeom>
          <a:noFill/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214282" y="1214422"/>
            <a:ext cx="8286808" cy="928694"/>
          </a:xfrm>
          <a:prstGeom prst="rect">
            <a:avLst/>
          </a:prstGeom>
        </p:spPr>
        <p:txBody>
          <a:bodyPr>
            <a:normAutofit fontScale="97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000" b="0" i="0" u="none" strike="noStrike" kern="1200" cap="none" spc="0" normalizeH="0" baseline="0" noProof="0" dirty="0" smtClean="0">
                <a:ln>
                  <a:solidFill>
                    <a:srgbClr val="00B0F0"/>
                  </a:solidFill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ДИАГРАММА</a:t>
            </a:r>
            <a:endParaRPr kumimoji="0" lang="ru-RU" sz="6000" b="0" i="0" u="none" strike="noStrike" kern="1200" cap="none" spc="0" normalizeH="0" baseline="0" noProof="0" dirty="0">
              <a:ln>
                <a:solidFill>
                  <a:srgbClr val="00B0F0"/>
                </a:solidFill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2071678"/>
            <a:ext cx="8422690" cy="13542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00B050"/>
                </a:solidFill>
              </a:rPr>
              <a:t> - это чертёж или схема, которая показывает </a:t>
            </a:r>
          </a:p>
          <a:p>
            <a:r>
              <a:rPr lang="ru-RU" sz="3200" dirty="0" smtClean="0">
                <a:solidFill>
                  <a:srgbClr val="00B050"/>
                </a:solidFill>
              </a:rPr>
              <a:t>соотношения между различными величинами.</a:t>
            </a:r>
          </a:p>
          <a:p>
            <a:endParaRPr lang="ru-RU" dirty="0"/>
          </a:p>
        </p:txBody>
      </p:sp>
      <p:grpSp>
        <p:nvGrpSpPr>
          <p:cNvPr id="22" name="Группа 21"/>
          <p:cNvGrpSpPr/>
          <p:nvPr/>
        </p:nvGrpSpPr>
        <p:grpSpPr>
          <a:xfrm>
            <a:off x="285720" y="3143248"/>
            <a:ext cx="2286016" cy="1860777"/>
            <a:chOff x="285720" y="3143248"/>
            <a:chExt cx="2286016" cy="1860777"/>
          </a:xfrm>
        </p:grpSpPr>
        <p:cxnSp>
          <p:nvCxnSpPr>
            <p:cNvPr id="9" name="Прямая со стрелкой 8"/>
            <p:cNvCxnSpPr/>
            <p:nvPr/>
          </p:nvCxnSpPr>
          <p:spPr>
            <a:xfrm rot="10800000" flipV="1">
              <a:off x="1214414" y="3143248"/>
              <a:ext cx="1285884" cy="1143008"/>
            </a:xfrm>
            <a:prstGeom prst="straightConnector1">
              <a:avLst/>
            </a:prstGeom>
            <a:ln w="4445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Box 15"/>
            <p:cNvSpPr txBox="1"/>
            <p:nvPr/>
          </p:nvSpPr>
          <p:spPr>
            <a:xfrm>
              <a:off x="285720" y="4357694"/>
              <a:ext cx="228601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600" dirty="0" smtClean="0">
                  <a:solidFill>
                    <a:srgbClr val="6666FF"/>
                  </a:solidFill>
                </a:rPr>
                <a:t>линейные</a:t>
              </a:r>
              <a:endParaRPr lang="ru-RU" sz="3600" dirty="0">
                <a:solidFill>
                  <a:srgbClr val="6666FF"/>
                </a:solidFill>
              </a:endParaRPr>
            </a:p>
          </p:txBody>
        </p:sp>
      </p:grpSp>
      <p:grpSp>
        <p:nvGrpSpPr>
          <p:cNvPr id="23" name="Группа 22"/>
          <p:cNvGrpSpPr/>
          <p:nvPr/>
        </p:nvGrpSpPr>
        <p:grpSpPr>
          <a:xfrm>
            <a:off x="3357554" y="3143248"/>
            <a:ext cx="2000264" cy="1860777"/>
            <a:chOff x="3357554" y="3143248"/>
            <a:chExt cx="2000264" cy="1860777"/>
          </a:xfrm>
        </p:grpSpPr>
        <p:cxnSp>
          <p:nvCxnSpPr>
            <p:cNvPr id="13" name="Прямая со стрелкой 12"/>
            <p:cNvCxnSpPr/>
            <p:nvPr/>
          </p:nvCxnSpPr>
          <p:spPr>
            <a:xfrm rot="5400000">
              <a:off x="3715538" y="3713958"/>
              <a:ext cx="1143008" cy="1588"/>
            </a:xfrm>
            <a:prstGeom prst="straightConnector1">
              <a:avLst/>
            </a:prstGeom>
            <a:ln w="4445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/>
            <p:cNvSpPr txBox="1"/>
            <p:nvPr/>
          </p:nvSpPr>
          <p:spPr>
            <a:xfrm>
              <a:off x="3357554" y="4357694"/>
              <a:ext cx="20002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600" dirty="0" smtClean="0">
                  <a:solidFill>
                    <a:srgbClr val="6666FF"/>
                  </a:solidFill>
                </a:rPr>
                <a:t>круговые</a:t>
              </a:r>
              <a:endParaRPr lang="ru-RU" sz="3600" dirty="0">
                <a:solidFill>
                  <a:srgbClr val="6666FF"/>
                </a:solidFill>
              </a:endParaRPr>
            </a:p>
          </p:txBody>
        </p:sp>
      </p:grpSp>
      <p:grpSp>
        <p:nvGrpSpPr>
          <p:cNvPr id="24" name="Группа 23"/>
          <p:cNvGrpSpPr/>
          <p:nvPr/>
        </p:nvGrpSpPr>
        <p:grpSpPr>
          <a:xfrm>
            <a:off x="5643570" y="3143248"/>
            <a:ext cx="2857520" cy="1860777"/>
            <a:chOff x="5643570" y="3143248"/>
            <a:chExt cx="2857520" cy="1860777"/>
          </a:xfrm>
        </p:grpSpPr>
        <p:cxnSp>
          <p:nvCxnSpPr>
            <p:cNvPr id="15" name="Прямая со стрелкой 14"/>
            <p:cNvCxnSpPr/>
            <p:nvPr/>
          </p:nvCxnSpPr>
          <p:spPr>
            <a:xfrm>
              <a:off x="5643570" y="3143248"/>
              <a:ext cx="1285884" cy="1143008"/>
            </a:xfrm>
            <a:prstGeom prst="straightConnector1">
              <a:avLst/>
            </a:prstGeom>
            <a:ln w="4445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Box 17"/>
            <p:cNvSpPr txBox="1"/>
            <p:nvPr/>
          </p:nvSpPr>
          <p:spPr>
            <a:xfrm>
              <a:off x="6000760" y="4357694"/>
              <a:ext cx="250033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600" dirty="0" smtClean="0">
                  <a:solidFill>
                    <a:srgbClr val="6666FF"/>
                  </a:solidFill>
                </a:rPr>
                <a:t>столбчатые</a:t>
              </a:r>
              <a:endParaRPr lang="ru-RU" sz="3600" dirty="0">
                <a:solidFill>
                  <a:srgbClr val="6666FF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214282" y="1214422"/>
            <a:ext cx="8286808" cy="1357322"/>
          </a:xfrm>
          <a:prstGeom prst="rect">
            <a:avLst/>
          </a:prstGeom>
        </p:spPr>
        <p:txBody>
          <a:bodyPr>
            <a:normAutofit fontScale="8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6000" dirty="0" smtClean="0">
                <a:ln>
                  <a:solidFill>
                    <a:srgbClr val="00B0F0"/>
                  </a:solidFill>
                </a:ln>
                <a:solidFill>
                  <a:schemeClr val="accent5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ЛИНЕЙНАЯ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000" b="0" i="0" u="none" strike="noStrike" kern="1200" cap="none" spc="0" normalizeH="0" baseline="0" noProof="0" dirty="0" smtClean="0">
                <a:ln>
                  <a:solidFill>
                    <a:srgbClr val="00B0F0"/>
                  </a:solidFill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ДИАГРАММА</a:t>
            </a:r>
            <a:endParaRPr kumimoji="0" lang="ru-RU" sz="6000" b="0" i="0" u="none" strike="noStrike" kern="1200" cap="none" spc="0" normalizeH="0" baseline="0" noProof="0" dirty="0">
              <a:ln>
                <a:solidFill>
                  <a:srgbClr val="00B0F0"/>
                </a:solidFill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85852" y="2571744"/>
            <a:ext cx="6371616" cy="13542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00B050"/>
                </a:solidFill>
              </a:rPr>
              <a:t> - это график, на котором величины</a:t>
            </a:r>
          </a:p>
          <a:p>
            <a:pPr algn="ctr"/>
            <a:r>
              <a:rPr lang="ru-RU" sz="3200" dirty="0" smtClean="0">
                <a:solidFill>
                  <a:srgbClr val="00B050"/>
                </a:solidFill>
              </a:rPr>
              <a:t> представляются в виде линий.</a:t>
            </a:r>
          </a:p>
          <a:p>
            <a:pPr algn="ctr"/>
            <a:endParaRPr lang="ru-RU" dirty="0"/>
          </a:p>
        </p:txBody>
      </p:sp>
      <p:grpSp>
        <p:nvGrpSpPr>
          <p:cNvPr id="7" name="Группа 6"/>
          <p:cNvGrpSpPr/>
          <p:nvPr/>
        </p:nvGrpSpPr>
        <p:grpSpPr>
          <a:xfrm>
            <a:off x="785786" y="3857628"/>
            <a:ext cx="6977111" cy="2461231"/>
            <a:chOff x="785786" y="3857628"/>
            <a:chExt cx="6977111" cy="2461231"/>
          </a:xfrm>
        </p:grpSpPr>
        <p:pic>
          <p:nvPicPr>
            <p:cNvPr id="5" name="Рисунок 4" descr="slide_9.jpg"/>
            <p:cNvPicPr>
              <a:picLocks noChangeAspect="1"/>
            </p:cNvPicPr>
            <p:nvPr/>
          </p:nvPicPr>
          <p:blipFill>
            <a:blip r:embed="rId2" cstate="print"/>
            <a:srcRect l="7812" r="9375" b="13541"/>
            <a:stretch>
              <a:fillRect/>
            </a:stretch>
          </p:blipFill>
          <p:spPr>
            <a:xfrm>
              <a:off x="785786" y="3857628"/>
              <a:ext cx="3143272" cy="2461231"/>
            </a:xfrm>
            <a:prstGeom prst="rect">
              <a:avLst/>
            </a:prstGeom>
          </p:spPr>
        </p:pic>
        <p:pic>
          <p:nvPicPr>
            <p:cNvPr id="6" name="Рисунок 5" descr="img8.jp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500562" y="3857628"/>
              <a:ext cx="3262335" cy="2446752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ello_html_m4347542b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1484784"/>
            <a:ext cx="5952660" cy="44644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5-emiily-sutton1-superJumb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034" y="1404924"/>
            <a:ext cx="3214710" cy="2143140"/>
          </a:xfrm>
          <a:prstGeom prst="rect">
            <a:avLst/>
          </a:prstGeom>
        </p:spPr>
      </p:pic>
      <p:pic>
        <p:nvPicPr>
          <p:cNvPr id="3" name="Рисунок 2" descr="94732-050-5C81BF9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71736" y="3781682"/>
            <a:ext cx="5072098" cy="2704062"/>
          </a:xfrm>
          <a:prstGeom prst="rect">
            <a:avLst/>
          </a:prstGeom>
        </p:spPr>
      </p:pic>
      <p:pic>
        <p:nvPicPr>
          <p:cNvPr id="4" name="Рисунок 3" descr="weather_station.jpg"/>
          <p:cNvPicPr>
            <a:picLocks noChangeAspect="1"/>
          </p:cNvPicPr>
          <p:nvPr/>
        </p:nvPicPr>
        <p:blipFill>
          <a:blip r:embed="rId4" cstate="print"/>
          <a:srcRect l="39062"/>
          <a:stretch>
            <a:fillRect/>
          </a:stretch>
        </p:blipFill>
        <p:spPr>
          <a:xfrm>
            <a:off x="5429256" y="1428736"/>
            <a:ext cx="2674640" cy="2143139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214282" y="0"/>
            <a:ext cx="8286808" cy="928694"/>
          </a:xfrm>
          <a:prstGeom prst="rect">
            <a:avLst/>
          </a:prstGeom>
        </p:spPr>
        <p:txBody>
          <a:bodyPr>
            <a:normAutofit fontScale="97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6000" dirty="0" smtClean="0">
                <a:ln>
                  <a:solidFill>
                    <a:srgbClr val="00B0F0"/>
                  </a:solidFill>
                </a:ln>
                <a:solidFill>
                  <a:schemeClr val="accent5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МЕТЕОРОЛОГ</a:t>
            </a:r>
            <a:endParaRPr kumimoji="0" lang="ru-RU" sz="6000" b="0" i="0" u="none" strike="noStrike" kern="1200" cap="none" spc="0" normalizeH="0" baseline="0" noProof="0" dirty="0">
              <a:ln>
                <a:solidFill>
                  <a:srgbClr val="00B0F0"/>
                </a:solidFill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214282" y="1214422"/>
            <a:ext cx="8286808" cy="1357322"/>
          </a:xfrm>
          <a:prstGeom prst="rect">
            <a:avLst/>
          </a:prstGeom>
        </p:spPr>
        <p:txBody>
          <a:bodyPr>
            <a:normAutofit fontScale="8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6000" dirty="0" smtClean="0">
                <a:ln>
                  <a:solidFill>
                    <a:srgbClr val="00B0F0"/>
                  </a:solidFill>
                </a:ln>
                <a:solidFill>
                  <a:schemeClr val="accent5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КРУГОВАЯ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000" b="0" i="0" u="none" strike="noStrike" kern="1200" cap="none" spc="0" normalizeH="0" baseline="0" noProof="0" dirty="0" smtClean="0">
                <a:ln>
                  <a:solidFill>
                    <a:srgbClr val="00B0F0"/>
                  </a:solidFill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ДИАГРАММА</a:t>
            </a:r>
            <a:endParaRPr kumimoji="0" lang="ru-RU" sz="6000" b="0" i="0" u="none" strike="noStrike" kern="1200" cap="none" spc="0" normalizeH="0" baseline="0" noProof="0" dirty="0">
              <a:ln>
                <a:solidFill>
                  <a:srgbClr val="00B0F0"/>
                </a:solidFill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00034" y="2500306"/>
            <a:ext cx="7931146" cy="215443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00B050"/>
                </a:solidFill>
              </a:rPr>
              <a:t> </a:t>
            </a:r>
            <a:r>
              <a:rPr lang="ru-RU" sz="2800" dirty="0" smtClean="0">
                <a:solidFill>
                  <a:srgbClr val="00B050"/>
                </a:solidFill>
              </a:rPr>
              <a:t>- это диаграмма, в которой круг, представляющий</a:t>
            </a:r>
          </a:p>
          <a:p>
            <a:pPr algn="ctr"/>
            <a:r>
              <a:rPr lang="ru-RU" sz="2800" dirty="0" smtClean="0">
                <a:solidFill>
                  <a:srgbClr val="00B050"/>
                </a:solidFill>
              </a:rPr>
              <a:t>всю величину, разделен на сектора, </a:t>
            </a:r>
          </a:p>
          <a:p>
            <a:pPr algn="ctr"/>
            <a:r>
              <a:rPr lang="ru-RU" sz="2800" dirty="0" smtClean="0">
                <a:solidFill>
                  <a:srgbClr val="00B050"/>
                </a:solidFill>
              </a:rPr>
              <a:t>каждый из которых </a:t>
            </a:r>
          </a:p>
          <a:p>
            <a:pPr algn="ctr"/>
            <a:r>
              <a:rPr lang="ru-RU" sz="2800" dirty="0" smtClean="0">
                <a:solidFill>
                  <a:srgbClr val="00B050"/>
                </a:solidFill>
              </a:rPr>
              <a:t>соответствует определённой величине.</a:t>
            </a:r>
          </a:p>
          <a:p>
            <a:pPr algn="ctr"/>
            <a:endParaRPr lang="ru-RU" dirty="0"/>
          </a:p>
        </p:txBody>
      </p:sp>
      <p:grpSp>
        <p:nvGrpSpPr>
          <p:cNvPr id="6" name="Группа 5"/>
          <p:cNvGrpSpPr/>
          <p:nvPr/>
        </p:nvGrpSpPr>
        <p:grpSpPr>
          <a:xfrm>
            <a:off x="1214414" y="4286256"/>
            <a:ext cx="6419885" cy="2197608"/>
            <a:chOff x="1214414" y="4286256"/>
            <a:chExt cx="6419885" cy="2197608"/>
          </a:xfrm>
        </p:grpSpPr>
        <p:pic>
          <p:nvPicPr>
            <p:cNvPr id="4" name="Рисунок 3" descr="102010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072066" y="4357694"/>
              <a:ext cx="2562233" cy="2071070"/>
            </a:xfrm>
            <a:prstGeom prst="rect">
              <a:avLst/>
            </a:prstGeom>
          </p:spPr>
        </p:pic>
        <p:pic>
          <p:nvPicPr>
            <p:cNvPr id="5" name="Рисунок 4" descr="646c4f3e008a0dfb5efd4e2c409690f5.jp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4414" y="4286256"/>
              <a:ext cx="3657600" cy="2197608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827584" y="1700808"/>
            <a:ext cx="7439567" cy="3817590"/>
            <a:chOff x="827584" y="1700808"/>
            <a:chExt cx="7439567" cy="3817590"/>
          </a:xfrm>
        </p:grpSpPr>
        <p:pic>
          <p:nvPicPr>
            <p:cNvPr id="2" name="Рисунок 1" descr="Screenshot_2.pn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27584" y="1700808"/>
              <a:ext cx="7439567" cy="3744416"/>
            </a:xfrm>
            <a:prstGeom prst="rect">
              <a:avLst/>
            </a:prstGeom>
          </p:spPr>
        </p:pic>
        <p:sp>
          <p:nvSpPr>
            <p:cNvPr id="3" name="TextBox 2"/>
            <p:cNvSpPr txBox="1"/>
            <p:nvPr/>
          </p:nvSpPr>
          <p:spPr>
            <a:xfrm>
              <a:off x="2627784" y="2132856"/>
              <a:ext cx="1872208" cy="338554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ru-RU" sz="2800" b="1" dirty="0" smtClean="0"/>
                <a:t>Солнечно</a:t>
              </a:r>
            </a:p>
            <a:p>
              <a:pPr algn="ctr">
                <a:lnSpc>
                  <a:spcPct val="150000"/>
                </a:lnSpc>
              </a:pPr>
              <a:r>
                <a:rPr lang="ru-RU" sz="2800" b="1" dirty="0" smtClean="0"/>
                <a:t>Облачно</a:t>
              </a:r>
            </a:p>
            <a:p>
              <a:pPr algn="ctr">
                <a:lnSpc>
                  <a:spcPct val="150000"/>
                </a:lnSpc>
              </a:pPr>
              <a:r>
                <a:rPr lang="ru-RU" sz="2800" b="1" dirty="0" smtClean="0"/>
                <a:t>Дожди</a:t>
              </a:r>
            </a:p>
            <a:p>
              <a:pPr algn="ctr">
                <a:lnSpc>
                  <a:spcPct val="150000"/>
                </a:lnSpc>
              </a:pPr>
              <a:r>
                <a:rPr lang="ru-RU" sz="2800" b="1" dirty="0" smtClean="0"/>
                <a:t>Снег</a:t>
              </a:r>
            </a:p>
            <a:p>
              <a:pPr algn="ctr"/>
              <a:endParaRPr lang="ru-RU" sz="2800" b="1" dirty="0" smtClean="0"/>
            </a:p>
            <a:p>
              <a:endParaRPr lang="ru-RU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214282" y="1214422"/>
            <a:ext cx="8286808" cy="1357322"/>
          </a:xfrm>
          <a:prstGeom prst="rect">
            <a:avLst/>
          </a:prstGeom>
        </p:spPr>
        <p:txBody>
          <a:bodyPr>
            <a:normAutofit fontScale="8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6000" dirty="0" smtClean="0">
                <a:ln>
                  <a:solidFill>
                    <a:srgbClr val="00B0F0"/>
                  </a:solidFill>
                </a:ln>
                <a:solidFill>
                  <a:schemeClr val="accent5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СТОЛБЧАТАЯ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000" b="0" i="0" u="none" strike="noStrike" kern="1200" cap="none" spc="0" normalizeH="0" baseline="0" noProof="0" dirty="0" smtClean="0">
                <a:ln>
                  <a:solidFill>
                    <a:srgbClr val="00B0F0"/>
                  </a:solidFill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ДИАГРАММА</a:t>
            </a:r>
            <a:endParaRPr kumimoji="0" lang="ru-RU" sz="6000" b="0" i="0" u="none" strike="noStrike" kern="1200" cap="none" spc="0" normalizeH="0" baseline="0" noProof="0" dirty="0">
              <a:ln>
                <a:solidFill>
                  <a:srgbClr val="00B0F0"/>
                </a:solidFill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4282" y="2500306"/>
            <a:ext cx="8569077" cy="215443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00B050"/>
                </a:solidFill>
              </a:rPr>
              <a:t> </a:t>
            </a:r>
            <a:r>
              <a:rPr lang="ru-RU" sz="2800" dirty="0" smtClean="0">
                <a:solidFill>
                  <a:srgbClr val="00B050"/>
                </a:solidFill>
              </a:rPr>
              <a:t>- это графическое представление данных линейными </a:t>
            </a:r>
          </a:p>
          <a:p>
            <a:pPr algn="ctr"/>
            <a:r>
              <a:rPr lang="ru-RU" sz="2800" dirty="0" smtClean="0">
                <a:solidFill>
                  <a:srgbClr val="00B050"/>
                </a:solidFill>
              </a:rPr>
              <a:t>отрезками или геометрическими</a:t>
            </a:r>
          </a:p>
          <a:p>
            <a:pPr algn="ctr"/>
            <a:r>
              <a:rPr lang="ru-RU" sz="2800" dirty="0" smtClean="0">
                <a:solidFill>
                  <a:srgbClr val="00B050"/>
                </a:solidFill>
              </a:rPr>
              <a:t>фигурами, позволяющее быстро оценить</a:t>
            </a:r>
          </a:p>
          <a:p>
            <a:pPr algn="ctr"/>
            <a:r>
              <a:rPr lang="ru-RU" sz="2800" dirty="0" smtClean="0">
                <a:solidFill>
                  <a:srgbClr val="00B050"/>
                </a:solidFill>
              </a:rPr>
              <a:t>соотношение нескольких величин.</a:t>
            </a:r>
          </a:p>
          <a:p>
            <a:pPr algn="ctr"/>
            <a:endParaRPr lang="ru-RU" dirty="0"/>
          </a:p>
        </p:txBody>
      </p:sp>
      <p:grpSp>
        <p:nvGrpSpPr>
          <p:cNvPr id="6" name="Группа 5"/>
          <p:cNvGrpSpPr/>
          <p:nvPr/>
        </p:nvGrpSpPr>
        <p:grpSpPr>
          <a:xfrm>
            <a:off x="1142976" y="4357694"/>
            <a:ext cx="6937985" cy="2084195"/>
            <a:chOff x="1142976" y="4357694"/>
            <a:chExt cx="6937985" cy="2084195"/>
          </a:xfrm>
        </p:grpSpPr>
        <p:pic>
          <p:nvPicPr>
            <p:cNvPr id="4" name="Рисунок 3" descr="102008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500562" y="4429132"/>
              <a:ext cx="3580399" cy="1751359"/>
            </a:xfrm>
            <a:prstGeom prst="rect">
              <a:avLst/>
            </a:prstGeom>
          </p:spPr>
        </p:pic>
        <p:pic>
          <p:nvPicPr>
            <p:cNvPr id="5" name="Рисунок 4" descr="0010-010-Srednij-ball-nabrannyj-uchaschimisja-na-olimpiadakh.jp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42976" y="4357694"/>
              <a:ext cx="2778926" cy="2084195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Группа 18"/>
          <p:cNvGrpSpPr/>
          <p:nvPr/>
        </p:nvGrpSpPr>
        <p:grpSpPr>
          <a:xfrm>
            <a:off x="1763688" y="1484784"/>
            <a:ext cx="5260652" cy="4645679"/>
            <a:chOff x="1763688" y="1484784"/>
            <a:chExt cx="5260652" cy="4645679"/>
          </a:xfrm>
        </p:grpSpPr>
        <p:pic>
          <p:nvPicPr>
            <p:cNvPr id="2" name="Рисунок 1" descr="Screenshot_3.png"/>
            <p:cNvPicPr>
              <a:picLocks noChangeAspect="1"/>
            </p:cNvPicPr>
            <p:nvPr/>
          </p:nvPicPr>
          <p:blipFill>
            <a:blip r:embed="rId2" cstate="print"/>
            <a:srcRect t="1536"/>
            <a:stretch>
              <a:fillRect/>
            </a:stretch>
          </p:blipFill>
          <p:spPr>
            <a:xfrm>
              <a:off x="1763688" y="1484784"/>
              <a:ext cx="5184576" cy="4617226"/>
            </a:xfrm>
            <a:prstGeom prst="rect">
              <a:avLst/>
            </a:prstGeom>
          </p:spPr>
        </p:pic>
        <p:sp>
          <p:nvSpPr>
            <p:cNvPr id="3" name="TextBox 2"/>
            <p:cNvSpPr txBox="1"/>
            <p:nvPr/>
          </p:nvSpPr>
          <p:spPr>
            <a:xfrm>
              <a:off x="2843808" y="4509120"/>
              <a:ext cx="2400657" cy="1549335"/>
            </a:xfrm>
            <a:prstGeom prst="rect">
              <a:avLst/>
            </a:prstGeom>
            <a:solidFill>
              <a:schemeClr val="bg1"/>
            </a:solidFill>
          </p:spPr>
          <p:txBody>
            <a:bodyPr vert="vert270"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ru-RU" sz="2400" b="1" dirty="0" smtClean="0"/>
                <a:t>Африка</a:t>
              </a:r>
            </a:p>
            <a:p>
              <a:pPr algn="ctr">
                <a:lnSpc>
                  <a:spcPct val="150000"/>
                </a:lnSpc>
              </a:pPr>
              <a:r>
                <a:rPr lang="ru-RU" sz="2400" b="1" dirty="0" smtClean="0"/>
                <a:t>Китай</a:t>
              </a:r>
            </a:p>
            <a:p>
              <a:pPr algn="ctr">
                <a:lnSpc>
                  <a:spcPct val="150000"/>
                </a:lnSpc>
              </a:pPr>
              <a:r>
                <a:rPr lang="ru-RU" sz="2400" b="1" dirty="0" smtClean="0"/>
                <a:t>Индия</a:t>
              </a:r>
            </a:p>
            <a:p>
              <a:pPr algn="ctr">
                <a:lnSpc>
                  <a:spcPct val="150000"/>
                </a:lnSpc>
              </a:pPr>
              <a:endParaRPr lang="ru-RU" sz="2400" b="1" dirty="0" smtClean="0"/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4716016" y="4581128"/>
              <a:ext cx="2308324" cy="1549335"/>
            </a:xfrm>
            <a:prstGeom prst="rect">
              <a:avLst/>
            </a:prstGeom>
            <a:solidFill>
              <a:schemeClr val="bg1"/>
            </a:solidFill>
          </p:spPr>
          <p:txBody>
            <a:bodyPr vert="vert270" wrap="none" rtlCol="0">
              <a:spAutoFit/>
            </a:bodyPr>
            <a:lstStyle/>
            <a:p>
              <a:pPr algn="ctr"/>
              <a:r>
                <a:rPr lang="ru-RU" sz="2400" b="1" dirty="0" smtClean="0"/>
                <a:t>Латинская </a:t>
              </a:r>
            </a:p>
            <a:p>
              <a:pPr algn="ctr"/>
              <a:r>
                <a:rPr lang="ru-RU" sz="2400" b="1" dirty="0" smtClean="0"/>
                <a:t>Америка</a:t>
              </a:r>
            </a:p>
            <a:p>
              <a:pPr algn="ctr"/>
              <a:endParaRPr lang="ru-RU" sz="2400" b="1" dirty="0" smtClean="0"/>
            </a:p>
            <a:p>
              <a:pPr algn="ctr"/>
              <a:r>
                <a:rPr lang="ru-RU" sz="2400" b="1" dirty="0" smtClean="0"/>
                <a:t>Развитые </a:t>
              </a:r>
            </a:p>
            <a:p>
              <a:pPr algn="ctr"/>
              <a:r>
                <a:rPr lang="ru-RU" sz="2400" b="1" dirty="0" smtClean="0"/>
                <a:t>страны</a:t>
              </a:r>
            </a:p>
            <a:p>
              <a:endParaRPr lang="ru-RU" dirty="0"/>
            </a:p>
          </p:txBody>
        </p:sp>
        <p:sp>
          <p:nvSpPr>
            <p:cNvPr id="5" name="Прямоугольник 4"/>
            <p:cNvSpPr/>
            <p:nvPr/>
          </p:nvSpPr>
          <p:spPr>
            <a:xfrm>
              <a:off x="3131840" y="2492896"/>
              <a:ext cx="360040" cy="194421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3851920" y="3501008"/>
              <a:ext cx="360040" cy="936104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4572000" y="3140968"/>
              <a:ext cx="360040" cy="1296144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6012160" y="3573016"/>
              <a:ext cx="360040" cy="86409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Прямоугольник 8"/>
            <p:cNvSpPr/>
            <p:nvPr/>
          </p:nvSpPr>
          <p:spPr>
            <a:xfrm>
              <a:off x="5292080" y="3789040"/>
              <a:ext cx="360040" cy="648072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Прямоугольник 9"/>
            <p:cNvSpPr/>
            <p:nvPr/>
          </p:nvSpPr>
          <p:spPr>
            <a:xfrm>
              <a:off x="4932040" y="2636912"/>
              <a:ext cx="423664" cy="224408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5652120" y="3861048"/>
              <a:ext cx="360040" cy="576064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4932040" y="3933056"/>
              <a:ext cx="360040" cy="504056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4211960" y="3861048"/>
              <a:ext cx="360040" cy="576064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Прямоугольник 14"/>
            <p:cNvSpPr/>
            <p:nvPr/>
          </p:nvSpPr>
          <p:spPr>
            <a:xfrm>
              <a:off x="3491880" y="3645024"/>
              <a:ext cx="360040" cy="792088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Прямоугольник 15"/>
            <p:cNvSpPr/>
            <p:nvPr/>
          </p:nvSpPr>
          <p:spPr>
            <a:xfrm>
              <a:off x="2843808" y="3933056"/>
              <a:ext cx="288032" cy="504056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Прямоугольник 16"/>
            <p:cNvSpPr/>
            <p:nvPr/>
          </p:nvSpPr>
          <p:spPr>
            <a:xfrm>
              <a:off x="4932040" y="2348880"/>
              <a:ext cx="432048" cy="216024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979712" y="1484784"/>
              <a:ext cx="3240360" cy="707886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ru-RU" sz="2000" b="1" dirty="0" smtClean="0"/>
                <a:t>Численность </a:t>
              </a:r>
            </a:p>
            <a:p>
              <a:r>
                <a:rPr lang="ru-RU" sz="2000" b="1" dirty="0" smtClean="0"/>
                <a:t>населения (</a:t>
              </a:r>
              <a:r>
                <a:rPr lang="ru-RU" sz="2000" b="1" dirty="0" err="1" smtClean="0"/>
                <a:t>млн</a:t>
              </a:r>
              <a:r>
                <a:rPr lang="ru-RU" sz="2000" b="1" dirty="0" smtClean="0"/>
                <a:t> человек)</a:t>
              </a:r>
              <a:endParaRPr lang="ru-RU" sz="2000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_gimnastika_jpg_145124957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0101" y="2713282"/>
            <a:ext cx="6779120" cy="3780293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214282" y="1214422"/>
            <a:ext cx="8286808" cy="1357322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6000" dirty="0" smtClean="0">
                <a:ln>
                  <a:solidFill>
                    <a:srgbClr val="00B0F0"/>
                  </a:solidFill>
                </a:ln>
                <a:solidFill>
                  <a:schemeClr val="accent5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ФИЗМИНУТКА</a:t>
            </a:r>
            <a:endParaRPr kumimoji="0" lang="ru-RU" sz="6000" b="0" i="0" u="none" strike="noStrike" kern="1200" cap="none" spc="0" normalizeH="0" baseline="0" noProof="0" dirty="0">
              <a:ln>
                <a:solidFill>
                  <a:srgbClr val="00B0F0"/>
                </a:solidFill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00frage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86380" y="2357430"/>
            <a:ext cx="3071834" cy="2436447"/>
          </a:xfrm>
          <a:prstGeom prst="rect">
            <a:avLst/>
          </a:prstGeom>
        </p:spPr>
      </p:pic>
      <p:sp>
        <p:nvSpPr>
          <p:cNvPr id="2" name="Заголовок 1"/>
          <p:cNvSpPr txBox="1">
            <a:spLocks/>
          </p:cNvSpPr>
          <p:nvPr/>
        </p:nvSpPr>
        <p:spPr>
          <a:xfrm>
            <a:off x="214282" y="1214422"/>
            <a:ext cx="8286808" cy="1000132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6000" dirty="0" smtClean="0">
                <a:ln>
                  <a:solidFill>
                    <a:srgbClr val="00B0F0"/>
                  </a:solidFill>
                </a:ln>
                <a:solidFill>
                  <a:schemeClr val="accent5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СОЦИОЛОГ</a:t>
            </a:r>
            <a:endParaRPr kumimoji="0" lang="ru-RU" sz="6000" b="0" i="0" u="none" strike="noStrike" kern="1200" cap="none" spc="0" normalizeH="0" baseline="0" noProof="0" dirty="0">
              <a:ln>
                <a:solidFill>
                  <a:srgbClr val="00B0F0"/>
                </a:solidFill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" name="Рисунок 2" descr="8073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57422" y="4357694"/>
            <a:ext cx="2786082" cy="2089562"/>
          </a:xfrm>
          <a:prstGeom prst="rect">
            <a:avLst/>
          </a:prstGeom>
        </p:spPr>
      </p:pic>
      <p:pic>
        <p:nvPicPr>
          <p:cNvPr id="6" name="Рисунок 5" descr="evden_eve_nakliyat_ihalesi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1472" y="1956752"/>
            <a:ext cx="3071834" cy="235955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Группа 9"/>
          <p:cNvGrpSpPr/>
          <p:nvPr/>
        </p:nvGrpSpPr>
        <p:grpSpPr>
          <a:xfrm>
            <a:off x="642910" y="1500174"/>
            <a:ext cx="2977675" cy="890293"/>
            <a:chOff x="642910" y="1500174"/>
            <a:chExt cx="2977675" cy="890293"/>
          </a:xfrm>
        </p:grpSpPr>
        <p:sp>
          <p:nvSpPr>
            <p:cNvPr id="2" name="TextBox 1"/>
            <p:cNvSpPr txBox="1"/>
            <p:nvPr/>
          </p:nvSpPr>
          <p:spPr>
            <a:xfrm>
              <a:off x="1285852" y="1500174"/>
              <a:ext cx="119539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 smtClean="0">
                  <a:solidFill>
                    <a:srgbClr val="6666FF"/>
                  </a:solidFill>
                </a:rPr>
                <a:t>I</a:t>
              </a:r>
              <a:r>
                <a:rPr lang="ru-RU" sz="2800" b="1" dirty="0" smtClean="0">
                  <a:solidFill>
                    <a:srgbClr val="6666FF"/>
                  </a:solidFill>
                </a:rPr>
                <a:t> ПАРА</a:t>
              </a:r>
              <a:endParaRPr lang="ru-RU" sz="2800" b="1" dirty="0">
                <a:solidFill>
                  <a:srgbClr val="6666FF"/>
                </a:solidFill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642910" y="1928802"/>
              <a:ext cx="297767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400" dirty="0" smtClean="0">
                  <a:solidFill>
                    <a:srgbClr val="00B050"/>
                  </a:solidFill>
                </a:rPr>
                <a:t>Любимое время года</a:t>
              </a:r>
              <a:endParaRPr lang="ru-RU" sz="2400" dirty="0">
                <a:solidFill>
                  <a:srgbClr val="00B050"/>
                </a:solidFill>
              </a:endParaRPr>
            </a:p>
          </p:txBody>
        </p:sp>
      </p:grpSp>
      <p:grpSp>
        <p:nvGrpSpPr>
          <p:cNvPr id="11" name="Группа 10"/>
          <p:cNvGrpSpPr/>
          <p:nvPr/>
        </p:nvGrpSpPr>
        <p:grpSpPr>
          <a:xfrm>
            <a:off x="214282" y="2857496"/>
            <a:ext cx="4303294" cy="818855"/>
            <a:chOff x="214282" y="2857496"/>
            <a:chExt cx="4303294" cy="818855"/>
          </a:xfrm>
        </p:grpSpPr>
        <p:sp>
          <p:nvSpPr>
            <p:cNvPr id="5" name="TextBox 4"/>
            <p:cNvSpPr txBox="1"/>
            <p:nvPr/>
          </p:nvSpPr>
          <p:spPr>
            <a:xfrm>
              <a:off x="1285852" y="2857496"/>
              <a:ext cx="129157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 smtClean="0">
                  <a:solidFill>
                    <a:srgbClr val="6666FF"/>
                  </a:solidFill>
                </a:rPr>
                <a:t>II </a:t>
              </a:r>
              <a:r>
                <a:rPr lang="ru-RU" sz="2800" b="1" dirty="0" smtClean="0">
                  <a:solidFill>
                    <a:srgbClr val="6666FF"/>
                  </a:solidFill>
                </a:rPr>
                <a:t>ПАРА</a:t>
              </a:r>
              <a:endParaRPr lang="ru-RU" sz="2800" b="1" dirty="0">
                <a:solidFill>
                  <a:srgbClr val="6666FF"/>
                </a:solidFill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214282" y="3214686"/>
              <a:ext cx="430329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400" dirty="0" smtClean="0">
                  <a:solidFill>
                    <a:srgbClr val="00B050"/>
                  </a:solidFill>
                </a:rPr>
                <a:t>Любимые школьные предметы</a:t>
              </a:r>
              <a:endParaRPr lang="ru-RU" sz="2400" dirty="0">
                <a:solidFill>
                  <a:srgbClr val="00B050"/>
                </a:solidFill>
              </a:endParaRPr>
            </a:p>
          </p:txBody>
        </p:sp>
      </p:grpSp>
      <p:grpSp>
        <p:nvGrpSpPr>
          <p:cNvPr id="12" name="Группа 11"/>
          <p:cNvGrpSpPr/>
          <p:nvPr/>
        </p:nvGrpSpPr>
        <p:grpSpPr>
          <a:xfrm>
            <a:off x="571472" y="4286256"/>
            <a:ext cx="2788777" cy="961731"/>
            <a:chOff x="571472" y="4286256"/>
            <a:chExt cx="2788777" cy="961731"/>
          </a:xfrm>
        </p:grpSpPr>
        <p:sp>
          <p:nvSpPr>
            <p:cNvPr id="6" name="TextBox 5"/>
            <p:cNvSpPr txBox="1"/>
            <p:nvPr/>
          </p:nvSpPr>
          <p:spPr>
            <a:xfrm>
              <a:off x="1285852" y="4286256"/>
              <a:ext cx="138775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 smtClean="0">
                  <a:solidFill>
                    <a:srgbClr val="6666FF"/>
                  </a:solidFill>
                </a:rPr>
                <a:t>III</a:t>
              </a:r>
              <a:r>
                <a:rPr lang="ru-RU" sz="2800" b="1" dirty="0" smtClean="0">
                  <a:solidFill>
                    <a:srgbClr val="6666FF"/>
                  </a:solidFill>
                </a:rPr>
                <a:t> ПАРА</a:t>
              </a:r>
              <a:endParaRPr lang="ru-RU" sz="2800" b="1" dirty="0">
                <a:solidFill>
                  <a:srgbClr val="6666FF"/>
                </a:solidFill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71472" y="4786322"/>
              <a:ext cx="278877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400" dirty="0" smtClean="0">
                  <a:solidFill>
                    <a:srgbClr val="00B050"/>
                  </a:solidFill>
                </a:rPr>
                <a:t>Поведение 4 класса</a:t>
              </a:r>
              <a:endParaRPr lang="ru-RU" sz="2400" dirty="0">
                <a:solidFill>
                  <a:srgbClr val="00B050"/>
                </a:solidFill>
              </a:endParaRPr>
            </a:p>
          </p:txBody>
        </p:sp>
      </p:grpSp>
      <p:grpSp>
        <p:nvGrpSpPr>
          <p:cNvPr id="20" name="Группа 19"/>
          <p:cNvGrpSpPr/>
          <p:nvPr/>
        </p:nvGrpSpPr>
        <p:grpSpPr>
          <a:xfrm>
            <a:off x="3929058" y="1500174"/>
            <a:ext cx="3786214" cy="830997"/>
            <a:chOff x="3929058" y="1500174"/>
            <a:chExt cx="3786214" cy="830997"/>
          </a:xfrm>
        </p:grpSpPr>
        <p:cxnSp>
          <p:nvCxnSpPr>
            <p:cNvPr id="14" name="Прямая со стрелкой 13"/>
            <p:cNvCxnSpPr/>
            <p:nvPr/>
          </p:nvCxnSpPr>
          <p:spPr>
            <a:xfrm>
              <a:off x="3929058" y="1857364"/>
              <a:ext cx="1500198" cy="1588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/>
            <p:cNvSpPr txBox="1"/>
            <p:nvPr/>
          </p:nvSpPr>
          <p:spPr>
            <a:xfrm>
              <a:off x="5857884" y="1500174"/>
              <a:ext cx="185738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400" b="1" dirty="0" smtClean="0">
                  <a:solidFill>
                    <a:srgbClr val="00B050"/>
                  </a:solidFill>
                </a:rPr>
                <a:t>круговая</a:t>
              </a:r>
            </a:p>
            <a:p>
              <a:pPr algn="ctr"/>
              <a:r>
                <a:rPr lang="ru-RU" sz="2400" b="1" dirty="0" smtClean="0">
                  <a:solidFill>
                    <a:srgbClr val="00B050"/>
                  </a:solidFill>
                </a:rPr>
                <a:t> диаграмма</a:t>
              </a:r>
              <a:endParaRPr lang="ru-RU" sz="2400" b="1" dirty="0">
                <a:solidFill>
                  <a:srgbClr val="00B050"/>
                </a:solidFill>
              </a:endParaRPr>
            </a:p>
          </p:txBody>
        </p:sp>
      </p:grpSp>
      <p:grpSp>
        <p:nvGrpSpPr>
          <p:cNvPr id="21" name="Группа 20"/>
          <p:cNvGrpSpPr/>
          <p:nvPr/>
        </p:nvGrpSpPr>
        <p:grpSpPr>
          <a:xfrm>
            <a:off x="3929058" y="2786058"/>
            <a:ext cx="3786214" cy="830997"/>
            <a:chOff x="3929058" y="2786058"/>
            <a:chExt cx="3786214" cy="830997"/>
          </a:xfrm>
        </p:grpSpPr>
        <p:cxnSp>
          <p:nvCxnSpPr>
            <p:cNvPr id="15" name="Прямая со стрелкой 14"/>
            <p:cNvCxnSpPr/>
            <p:nvPr/>
          </p:nvCxnSpPr>
          <p:spPr>
            <a:xfrm>
              <a:off x="3929058" y="3143248"/>
              <a:ext cx="1500198" cy="1588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Box 17"/>
            <p:cNvSpPr txBox="1"/>
            <p:nvPr/>
          </p:nvSpPr>
          <p:spPr>
            <a:xfrm>
              <a:off x="5857884" y="2786058"/>
              <a:ext cx="185738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400" b="1" dirty="0" smtClean="0">
                  <a:solidFill>
                    <a:srgbClr val="00B050"/>
                  </a:solidFill>
                </a:rPr>
                <a:t>столбчатая</a:t>
              </a:r>
            </a:p>
            <a:p>
              <a:pPr algn="ctr"/>
              <a:r>
                <a:rPr lang="ru-RU" sz="2400" b="1" dirty="0" smtClean="0">
                  <a:solidFill>
                    <a:srgbClr val="00B050"/>
                  </a:solidFill>
                </a:rPr>
                <a:t> диаграмма</a:t>
              </a:r>
              <a:endParaRPr lang="ru-RU" sz="2400" b="1" dirty="0">
                <a:solidFill>
                  <a:srgbClr val="00B050"/>
                </a:solidFill>
              </a:endParaRPr>
            </a:p>
          </p:txBody>
        </p:sp>
      </p:grpSp>
      <p:grpSp>
        <p:nvGrpSpPr>
          <p:cNvPr id="22" name="Группа 21"/>
          <p:cNvGrpSpPr/>
          <p:nvPr/>
        </p:nvGrpSpPr>
        <p:grpSpPr>
          <a:xfrm>
            <a:off x="3929058" y="4214818"/>
            <a:ext cx="3786214" cy="830997"/>
            <a:chOff x="3929058" y="4214818"/>
            <a:chExt cx="3786214" cy="830997"/>
          </a:xfrm>
        </p:grpSpPr>
        <p:cxnSp>
          <p:nvCxnSpPr>
            <p:cNvPr id="16" name="Прямая со стрелкой 15"/>
            <p:cNvCxnSpPr/>
            <p:nvPr/>
          </p:nvCxnSpPr>
          <p:spPr>
            <a:xfrm>
              <a:off x="3929058" y="4572008"/>
              <a:ext cx="1500198" cy="1588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TextBox 18"/>
            <p:cNvSpPr txBox="1"/>
            <p:nvPr/>
          </p:nvSpPr>
          <p:spPr>
            <a:xfrm>
              <a:off x="5857884" y="4214818"/>
              <a:ext cx="185738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400" b="1" dirty="0" smtClean="0">
                  <a:solidFill>
                    <a:srgbClr val="00B050"/>
                  </a:solidFill>
                </a:rPr>
                <a:t>линейная</a:t>
              </a:r>
            </a:p>
            <a:p>
              <a:pPr algn="ctr"/>
              <a:r>
                <a:rPr lang="ru-RU" sz="2400" b="1" dirty="0" smtClean="0">
                  <a:solidFill>
                    <a:srgbClr val="00B050"/>
                  </a:solidFill>
                </a:rPr>
                <a:t> диаграмма</a:t>
              </a:r>
              <a:endParaRPr lang="ru-RU" sz="2400" b="1" dirty="0">
                <a:solidFill>
                  <a:srgbClr val="00B05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28992" y="-214338"/>
            <a:ext cx="221457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1" dirty="0" smtClean="0">
                <a:solidFill>
                  <a:srgbClr val="6666FF"/>
                </a:solidFill>
              </a:rPr>
              <a:t>Тест</a:t>
            </a:r>
            <a:endParaRPr lang="ru-RU" sz="6000" b="1" dirty="0">
              <a:solidFill>
                <a:srgbClr val="6666FF"/>
              </a:solidFill>
            </a:endParaRPr>
          </a:p>
        </p:txBody>
      </p:sp>
      <p:sp>
        <p:nvSpPr>
          <p:cNvPr id="3" name="TextBox 4"/>
          <p:cNvSpPr txBox="1">
            <a:spLocks noChangeArrowheads="1"/>
          </p:cNvSpPr>
          <p:nvPr/>
        </p:nvSpPr>
        <p:spPr bwMode="auto">
          <a:xfrm>
            <a:off x="571472" y="1285860"/>
            <a:ext cx="77866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 b="1" dirty="0">
                <a:latin typeface="Calibri" pitchFamily="34" charset="0"/>
              </a:rPr>
              <a:t>Выбери правильный ответ.</a:t>
            </a:r>
          </a:p>
        </p:txBody>
      </p:sp>
      <p:sp>
        <p:nvSpPr>
          <p:cNvPr id="4" name="TextBox 5"/>
          <p:cNvSpPr txBox="1">
            <a:spLocks noChangeArrowheads="1"/>
          </p:cNvSpPr>
          <p:nvPr/>
        </p:nvSpPr>
        <p:spPr bwMode="auto">
          <a:xfrm>
            <a:off x="214313" y="2857501"/>
            <a:ext cx="8501091" cy="2286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3600" b="1" dirty="0">
                <a:latin typeface="Calibri" pitchFamily="34" charset="0"/>
              </a:rPr>
              <a:t>№ 1.    </a:t>
            </a:r>
            <a:r>
              <a:rPr lang="ru-RU" sz="3600" b="1" dirty="0">
                <a:solidFill>
                  <a:srgbClr val="00B050"/>
                </a:solidFill>
                <a:latin typeface="Calibri" pitchFamily="34" charset="0"/>
              </a:rPr>
              <a:t>Диаграмма - это ….</a:t>
            </a:r>
          </a:p>
          <a:p>
            <a:endParaRPr lang="ru-RU" sz="3600" b="1" dirty="0">
              <a:latin typeface="Calibri" pitchFamily="34" charset="0"/>
            </a:endParaRPr>
          </a:p>
          <a:p>
            <a:r>
              <a:rPr lang="ru-RU" sz="3600" b="1" dirty="0">
                <a:latin typeface="Calibri" pitchFamily="34" charset="0"/>
              </a:rPr>
              <a:t> </a:t>
            </a:r>
            <a:r>
              <a:rPr lang="ru-RU" sz="3600" b="1" dirty="0">
                <a:solidFill>
                  <a:srgbClr val="FF0000"/>
                </a:solidFill>
                <a:latin typeface="Calibri" pitchFamily="34" charset="0"/>
              </a:rPr>
              <a:t> А</a:t>
            </a:r>
            <a:r>
              <a:rPr lang="ru-RU" sz="3600" b="1" dirty="0">
                <a:latin typeface="Calibri" pitchFamily="34" charset="0"/>
              </a:rPr>
              <a:t>) картинка                   </a:t>
            </a:r>
            <a:r>
              <a:rPr lang="ru-RU" sz="3600" b="1" dirty="0" smtClean="0">
                <a:latin typeface="Calibri" pitchFamily="34" charset="0"/>
              </a:rPr>
              <a:t> </a:t>
            </a:r>
            <a:r>
              <a:rPr lang="ru-RU" sz="3600" b="1" dirty="0">
                <a:solidFill>
                  <a:srgbClr val="FF0000"/>
                </a:solidFill>
                <a:latin typeface="Calibri" pitchFamily="34" charset="0"/>
              </a:rPr>
              <a:t>В</a:t>
            </a:r>
            <a:r>
              <a:rPr lang="ru-RU" sz="3600" b="1" dirty="0">
                <a:latin typeface="Calibri" pitchFamily="34" charset="0"/>
              </a:rPr>
              <a:t>) краткая запись</a:t>
            </a:r>
          </a:p>
          <a:p>
            <a:r>
              <a:rPr lang="ru-RU" sz="3600" b="1" dirty="0">
                <a:solidFill>
                  <a:srgbClr val="FF0000"/>
                </a:solidFill>
                <a:latin typeface="Calibri" pitchFamily="34" charset="0"/>
              </a:rPr>
              <a:t>  Б</a:t>
            </a:r>
            <a:r>
              <a:rPr lang="ru-RU" sz="3600" b="1" dirty="0">
                <a:latin typeface="Calibri" pitchFamily="34" charset="0"/>
              </a:rPr>
              <a:t>) чертёж или схема  </a:t>
            </a:r>
            <a:r>
              <a:rPr lang="ru-RU" sz="3600" b="1" dirty="0" smtClean="0">
                <a:latin typeface="Calibri" pitchFamily="34" charset="0"/>
              </a:rPr>
              <a:t> </a:t>
            </a:r>
            <a:r>
              <a:rPr lang="ru-RU" sz="3600" b="1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ru-RU" sz="3600" b="1" dirty="0">
                <a:solidFill>
                  <a:srgbClr val="FF0000"/>
                </a:solidFill>
                <a:latin typeface="Calibri" pitchFamily="34" charset="0"/>
              </a:rPr>
              <a:t>Г</a:t>
            </a:r>
            <a:r>
              <a:rPr lang="ru-RU" sz="3600" b="1" dirty="0">
                <a:latin typeface="Calibri" pitchFamily="34" charset="0"/>
              </a:rPr>
              <a:t>) иллюстрация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28992" y="-214338"/>
            <a:ext cx="221457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1" dirty="0" smtClean="0">
                <a:solidFill>
                  <a:srgbClr val="6666FF"/>
                </a:solidFill>
              </a:rPr>
              <a:t>Тест</a:t>
            </a:r>
            <a:endParaRPr lang="ru-RU" sz="6000" b="1" dirty="0">
              <a:solidFill>
                <a:srgbClr val="6666FF"/>
              </a:solidFill>
            </a:endParaRPr>
          </a:p>
        </p:txBody>
      </p:sp>
      <p:sp>
        <p:nvSpPr>
          <p:cNvPr id="3" name="TextBox 4"/>
          <p:cNvSpPr txBox="1">
            <a:spLocks noChangeArrowheads="1"/>
          </p:cNvSpPr>
          <p:nvPr/>
        </p:nvSpPr>
        <p:spPr bwMode="auto">
          <a:xfrm>
            <a:off x="571472" y="1285860"/>
            <a:ext cx="77866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 b="1" dirty="0">
                <a:latin typeface="Calibri" pitchFamily="34" charset="0"/>
              </a:rPr>
              <a:t>Выбери правильный ответ.</a:t>
            </a:r>
          </a:p>
        </p:txBody>
      </p:sp>
      <p:sp>
        <p:nvSpPr>
          <p:cNvPr id="5" name="TextBox 3"/>
          <p:cNvSpPr txBox="1">
            <a:spLocks noChangeArrowheads="1"/>
          </p:cNvSpPr>
          <p:nvPr/>
        </p:nvSpPr>
        <p:spPr bwMode="auto">
          <a:xfrm>
            <a:off x="214282" y="2143116"/>
            <a:ext cx="8572500" cy="3478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 dirty="0">
                <a:latin typeface="Calibri" pitchFamily="34" charset="0"/>
              </a:rPr>
              <a:t>№ 2. </a:t>
            </a:r>
            <a:r>
              <a:rPr lang="ru-RU" sz="4000" b="1" dirty="0">
                <a:solidFill>
                  <a:srgbClr val="00B050"/>
                </a:solidFill>
                <a:latin typeface="Calibri" pitchFamily="34" charset="0"/>
              </a:rPr>
              <a:t>Какие бывают виды диаграмм?</a:t>
            </a:r>
          </a:p>
          <a:p>
            <a:endParaRPr lang="ru-RU" sz="3600" b="1" dirty="0">
              <a:latin typeface="Calibri" pitchFamily="34" charset="0"/>
            </a:endParaRPr>
          </a:p>
          <a:p>
            <a:r>
              <a:rPr lang="ru-RU" sz="3600" b="1" dirty="0">
                <a:solidFill>
                  <a:srgbClr val="FF0000"/>
                </a:solidFill>
                <a:latin typeface="Calibri" pitchFamily="34" charset="0"/>
              </a:rPr>
              <a:t>А</a:t>
            </a:r>
            <a:r>
              <a:rPr lang="ru-RU" sz="3600" b="1" dirty="0">
                <a:latin typeface="Calibri" pitchFamily="34" charset="0"/>
              </a:rPr>
              <a:t>) овальная, круговая, треугольная</a:t>
            </a:r>
          </a:p>
          <a:p>
            <a:r>
              <a:rPr lang="ru-RU" sz="3600" b="1" dirty="0">
                <a:solidFill>
                  <a:srgbClr val="FF0000"/>
                </a:solidFill>
                <a:latin typeface="Calibri" pitchFamily="34" charset="0"/>
              </a:rPr>
              <a:t>Б</a:t>
            </a:r>
            <a:r>
              <a:rPr lang="ru-RU" sz="3600" b="1" dirty="0">
                <a:latin typeface="Calibri" pitchFamily="34" charset="0"/>
              </a:rPr>
              <a:t>) цифровая, линейная, симметричная</a:t>
            </a:r>
          </a:p>
          <a:p>
            <a:r>
              <a:rPr lang="ru-RU" sz="3600" b="1" dirty="0">
                <a:solidFill>
                  <a:srgbClr val="FF0000"/>
                </a:solidFill>
                <a:latin typeface="Calibri" pitchFamily="34" charset="0"/>
              </a:rPr>
              <a:t>В</a:t>
            </a:r>
            <a:r>
              <a:rPr lang="ru-RU" sz="3600" b="1" dirty="0">
                <a:latin typeface="Calibri" pitchFamily="34" charset="0"/>
              </a:rPr>
              <a:t>) кривая, столбчатая, волнистая</a:t>
            </a:r>
          </a:p>
          <a:p>
            <a:r>
              <a:rPr lang="ru-RU" sz="3600" b="1" dirty="0">
                <a:solidFill>
                  <a:srgbClr val="FF0000"/>
                </a:solidFill>
                <a:latin typeface="Calibri" pitchFamily="34" charset="0"/>
              </a:rPr>
              <a:t>Г</a:t>
            </a:r>
            <a:r>
              <a:rPr lang="ru-RU" sz="3600" b="1" dirty="0">
                <a:latin typeface="Calibri" pitchFamily="34" charset="0"/>
              </a:rPr>
              <a:t>) линейная, круговая, столбчатая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28992" y="-214338"/>
            <a:ext cx="221457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1" dirty="0" smtClean="0">
                <a:solidFill>
                  <a:srgbClr val="6666FF"/>
                </a:solidFill>
              </a:rPr>
              <a:t>Тест</a:t>
            </a:r>
            <a:endParaRPr lang="ru-RU" sz="6000" b="1" dirty="0">
              <a:solidFill>
                <a:srgbClr val="6666FF"/>
              </a:solidFill>
            </a:endParaRPr>
          </a:p>
        </p:txBody>
      </p:sp>
      <p:sp>
        <p:nvSpPr>
          <p:cNvPr id="3" name="TextBox 4"/>
          <p:cNvSpPr txBox="1">
            <a:spLocks noChangeArrowheads="1"/>
          </p:cNvSpPr>
          <p:nvPr/>
        </p:nvSpPr>
        <p:spPr bwMode="auto">
          <a:xfrm>
            <a:off x="571472" y="1285860"/>
            <a:ext cx="77866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 b="1" dirty="0">
                <a:latin typeface="Calibri" pitchFamily="34" charset="0"/>
              </a:rPr>
              <a:t>Выбери правильный ответ.</a:t>
            </a:r>
          </a:p>
        </p:txBody>
      </p:sp>
      <p:sp>
        <p:nvSpPr>
          <p:cNvPr id="6" name="TextBox 3"/>
          <p:cNvSpPr txBox="1">
            <a:spLocks noChangeArrowheads="1"/>
          </p:cNvSpPr>
          <p:nvPr/>
        </p:nvSpPr>
        <p:spPr bwMode="auto">
          <a:xfrm>
            <a:off x="285720" y="1857364"/>
            <a:ext cx="8643937" cy="354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400" b="1" dirty="0">
                <a:latin typeface="Calibri" pitchFamily="34" charset="0"/>
              </a:rPr>
              <a:t>№3. </a:t>
            </a:r>
            <a:r>
              <a:rPr lang="ru-RU" sz="4400" b="1" dirty="0">
                <a:solidFill>
                  <a:srgbClr val="00B050"/>
                </a:solidFill>
                <a:latin typeface="Calibri" pitchFamily="34" charset="0"/>
              </a:rPr>
              <a:t>Определи вид диаграммы:</a:t>
            </a:r>
          </a:p>
          <a:p>
            <a:endParaRPr lang="ru-RU" sz="3600" b="1" dirty="0">
              <a:solidFill>
                <a:srgbClr val="00B050"/>
              </a:solidFill>
              <a:latin typeface="Calibri" pitchFamily="34" charset="0"/>
            </a:endParaRPr>
          </a:p>
          <a:p>
            <a:r>
              <a:rPr lang="ru-RU" sz="3600" b="1" dirty="0">
                <a:solidFill>
                  <a:srgbClr val="FF0000"/>
                </a:solidFill>
                <a:latin typeface="Calibri" pitchFamily="34" charset="0"/>
              </a:rPr>
              <a:t>А</a:t>
            </a:r>
            <a:r>
              <a:rPr lang="ru-RU" sz="3600" b="1" dirty="0">
                <a:latin typeface="Calibri" pitchFamily="34" charset="0"/>
              </a:rPr>
              <a:t>)</a:t>
            </a:r>
            <a:r>
              <a:rPr lang="ru-RU" sz="3600" b="1" dirty="0">
                <a:solidFill>
                  <a:srgbClr val="00B050"/>
                </a:solidFill>
                <a:latin typeface="Calibri" pitchFamily="34" charset="0"/>
              </a:rPr>
              <a:t> </a:t>
            </a:r>
            <a:r>
              <a:rPr lang="ru-RU" sz="3600" b="1" dirty="0">
                <a:latin typeface="Calibri" pitchFamily="34" charset="0"/>
              </a:rPr>
              <a:t>столбчатая</a:t>
            </a:r>
          </a:p>
          <a:p>
            <a:r>
              <a:rPr lang="ru-RU" sz="3600" b="1" dirty="0">
                <a:solidFill>
                  <a:srgbClr val="FF0000"/>
                </a:solidFill>
                <a:latin typeface="Calibri" pitchFamily="34" charset="0"/>
              </a:rPr>
              <a:t>Б</a:t>
            </a:r>
            <a:r>
              <a:rPr lang="ru-RU" sz="3600" b="1" dirty="0">
                <a:latin typeface="Calibri" pitchFamily="34" charset="0"/>
              </a:rPr>
              <a:t>)</a:t>
            </a:r>
            <a:r>
              <a:rPr lang="ru-RU" sz="3600" b="1" dirty="0">
                <a:solidFill>
                  <a:srgbClr val="00B050"/>
                </a:solidFill>
                <a:latin typeface="Calibri" pitchFamily="34" charset="0"/>
              </a:rPr>
              <a:t> </a:t>
            </a:r>
            <a:r>
              <a:rPr lang="ru-RU" sz="3600" b="1" dirty="0">
                <a:latin typeface="Calibri" pitchFamily="34" charset="0"/>
              </a:rPr>
              <a:t>круговая</a:t>
            </a:r>
          </a:p>
          <a:p>
            <a:r>
              <a:rPr lang="ru-RU" sz="3600" b="1" dirty="0">
                <a:solidFill>
                  <a:srgbClr val="FF0000"/>
                </a:solidFill>
                <a:latin typeface="Calibri" pitchFamily="34" charset="0"/>
              </a:rPr>
              <a:t>В</a:t>
            </a:r>
            <a:r>
              <a:rPr lang="ru-RU" sz="3600" b="1" dirty="0">
                <a:latin typeface="Calibri" pitchFamily="34" charset="0"/>
              </a:rPr>
              <a:t>) линейная</a:t>
            </a:r>
          </a:p>
          <a:p>
            <a:r>
              <a:rPr lang="ru-RU" sz="3600" b="1" dirty="0">
                <a:solidFill>
                  <a:srgbClr val="FF0000"/>
                </a:solidFill>
                <a:latin typeface="Calibri" pitchFamily="34" charset="0"/>
              </a:rPr>
              <a:t>Г</a:t>
            </a:r>
            <a:r>
              <a:rPr lang="ru-RU" sz="3600" b="1" dirty="0">
                <a:latin typeface="Calibri" pitchFamily="34" charset="0"/>
              </a:rPr>
              <a:t>) конусная</a:t>
            </a:r>
          </a:p>
        </p:txBody>
      </p:sp>
      <p:pic>
        <p:nvPicPr>
          <p:cNvPr id="7" name="Picture 2" descr="C:\Users\MaZaHacKa_13\Desktop\Безымянный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496" y="2786058"/>
            <a:ext cx="3968050" cy="303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28992" y="-214338"/>
            <a:ext cx="221457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1" dirty="0" smtClean="0">
                <a:solidFill>
                  <a:srgbClr val="6666FF"/>
                </a:solidFill>
              </a:rPr>
              <a:t>Тест</a:t>
            </a:r>
            <a:endParaRPr lang="ru-RU" sz="6000" b="1" dirty="0">
              <a:solidFill>
                <a:srgbClr val="6666FF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28596" y="1142984"/>
            <a:ext cx="7929618" cy="144655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800" b="1" dirty="0">
                <a:ln/>
                <a:solidFill>
                  <a:srgbClr val="00B050"/>
                </a:solidFill>
                <a:latin typeface="+mn-lt"/>
                <a:cs typeface="+mn-cs"/>
              </a:rPr>
              <a:t>Проверка</a:t>
            </a:r>
          </a:p>
        </p:txBody>
      </p:sp>
      <p:sp>
        <p:nvSpPr>
          <p:cNvPr id="9" name="TextBox 5"/>
          <p:cNvSpPr txBox="1">
            <a:spLocks noChangeArrowheads="1"/>
          </p:cNvSpPr>
          <p:nvPr/>
        </p:nvSpPr>
        <p:spPr bwMode="auto">
          <a:xfrm>
            <a:off x="1285852" y="2357430"/>
            <a:ext cx="4143387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5400" b="1" dirty="0">
                <a:latin typeface="Calibri" pitchFamily="34" charset="0"/>
              </a:rPr>
              <a:t>№1.   Б</a:t>
            </a:r>
          </a:p>
          <a:p>
            <a:endParaRPr lang="ru-RU" sz="5400" b="1" dirty="0">
              <a:latin typeface="Calibri" pitchFamily="34" charset="0"/>
            </a:endParaRPr>
          </a:p>
          <a:p>
            <a:r>
              <a:rPr lang="ru-RU" sz="5400" b="1" dirty="0">
                <a:latin typeface="Calibri" pitchFamily="34" charset="0"/>
              </a:rPr>
              <a:t>№2.   Г</a:t>
            </a:r>
          </a:p>
          <a:p>
            <a:endParaRPr lang="ru-RU" sz="5400" b="1" dirty="0">
              <a:latin typeface="Calibri" pitchFamily="34" charset="0"/>
            </a:endParaRPr>
          </a:p>
          <a:p>
            <a:r>
              <a:rPr lang="ru-RU" sz="5400" b="1" dirty="0">
                <a:latin typeface="Calibri" pitchFamily="34" charset="0"/>
              </a:rPr>
              <a:t>№3.   В</a:t>
            </a:r>
          </a:p>
        </p:txBody>
      </p:sp>
      <p:pic>
        <p:nvPicPr>
          <p:cNvPr id="10" name="Рисунок 9" descr="5f126c43f1f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29190" y="2643182"/>
            <a:ext cx="2714644" cy="34823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2844" y="3857628"/>
            <a:ext cx="8511689" cy="14157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B050"/>
                </a:solidFill>
              </a:rPr>
              <a:t> </a:t>
            </a:r>
            <a:r>
              <a:rPr lang="ru-RU" sz="3200" b="1" dirty="0" smtClean="0">
                <a:solidFill>
                  <a:srgbClr val="00B050"/>
                </a:solidFill>
              </a:rPr>
              <a:t>с.84 № 3</a:t>
            </a:r>
          </a:p>
          <a:p>
            <a:pPr algn="ctr">
              <a:buFont typeface="Arial" pitchFamily="34" charset="0"/>
              <a:buChar char="•"/>
            </a:pPr>
            <a:r>
              <a:rPr lang="ru-RU" sz="3200" b="1" dirty="0" smtClean="0">
                <a:solidFill>
                  <a:srgbClr val="00B050"/>
                </a:solidFill>
              </a:rPr>
              <a:t> Составить диаграмму своего распорядка дня</a:t>
            </a:r>
          </a:p>
          <a:p>
            <a:pPr algn="ctr"/>
            <a:endParaRPr lang="ru-RU" dirty="0"/>
          </a:p>
        </p:txBody>
      </p:sp>
      <p:pic>
        <p:nvPicPr>
          <p:cNvPr id="4" name="Рисунок 3" descr="_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158" y="1571612"/>
            <a:ext cx="7929987" cy="18573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D:\материалы к урокам\Я УЧУСЬ\ШАБЛОН ДЛЯ ПРЕЗЕНТАЦИИ\готовые шаблоны\Шаблон Школьная страна\Девочка для триггера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768" y="5143512"/>
            <a:ext cx="1928826" cy="1571612"/>
          </a:xfrm>
          <a:prstGeom prst="rect">
            <a:avLst/>
          </a:prstGeom>
          <a:noFill/>
        </p:spPr>
      </p:pic>
      <p:pic>
        <p:nvPicPr>
          <p:cNvPr id="11" name="Picture 2" descr="D:\материалы к урокам\Я УЧУСЬ\ШАБЛОН ДЛЯ ПРЕЗЕНТАЦИИ\готовые шаблоны\Шаблон Школьная страна\мальчик для триггера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7950" y="5143488"/>
            <a:ext cx="1714512" cy="1714512"/>
          </a:xfrm>
          <a:prstGeom prst="rect">
            <a:avLst/>
          </a:prstGeom>
          <a:noFill/>
        </p:spPr>
      </p:pic>
      <p:pic>
        <p:nvPicPr>
          <p:cNvPr id="10" name="Рисунок 9" descr="img0.jpg"/>
          <p:cNvPicPr>
            <a:picLocks noChangeAspect="1"/>
          </p:cNvPicPr>
          <p:nvPr/>
        </p:nvPicPr>
        <p:blipFill>
          <a:blip r:embed="rId4" cstate="print"/>
          <a:srcRect l="21875" r="21875"/>
          <a:stretch>
            <a:fillRect/>
          </a:stretch>
        </p:blipFill>
        <p:spPr>
          <a:xfrm>
            <a:off x="428596" y="2928934"/>
            <a:ext cx="3000396" cy="3000375"/>
          </a:xfrm>
          <a:prstGeom prst="rect">
            <a:avLst/>
          </a:prstGeom>
        </p:spPr>
      </p:pic>
      <p:sp>
        <p:nvSpPr>
          <p:cNvPr id="12" name="Заголовок 1"/>
          <p:cNvSpPr txBox="1">
            <a:spLocks/>
          </p:cNvSpPr>
          <p:nvPr/>
        </p:nvSpPr>
        <p:spPr>
          <a:xfrm>
            <a:off x="1000100" y="1643050"/>
            <a:ext cx="8286808" cy="2428892"/>
          </a:xfrm>
          <a:prstGeom prst="rect">
            <a:avLst/>
          </a:prstGeom>
        </p:spPr>
        <p:txBody>
          <a:bodyPr>
            <a:normAutofit fontScale="900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6000" dirty="0" smtClean="0">
                <a:ln>
                  <a:solidFill>
                    <a:srgbClr val="00B0F0"/>
                  </a:solidFill>
                </a:ln>
                <a:solidFill>
                  <a:schemeClr val="accent5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Урок окончен,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6000" dirty="0" smtClean="0">
                <a:ln>
                  <a:solidFill>
                    <a:srgbClr val="00B0F0"/>
                  </a:solidFill>
                </a:ln>
                <a:solidFill>
                  <a:schemeClr val="accent5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спасибо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000" b="0" i="0" u="none" strike="noStrike" kern="1200" cap="none" spc="0" normalizeH="0" baseline="0" noProof="0" dirty="0" smtClean="0">
                <a:ln>
                  <a:solidFill>
                    <a:srgbClr val="00B0F0"/>
                  </a:solidFill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за внимание!</a:t>
            </a:r>
            <a:endParaRPr kumimoji="0" lang="ru-RU" sz="6000" b="0" i="0" u="none" strike="noStrike" kern="1200" cap="none" spc="0" normalizeH="0" baseline="0" noProof="0" dirty="0">
              <a:ln>
                <a:solidFill>
                  <a:srgbClr val="00B0F0"/>
                </a:solidFill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1232</TotalTime>
  <Words>445</Words>
  <Application>Microsoft Office PowerPoint</Application>
  <PresentationFormat>Экран (4:3)</PresentationFormat>
  <Paragraphs>135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Слайд 1</vt:lpstr>
      <vt:lpstr>Тема урока</vt:lpstr>
      <vt:lpstr>Тема урока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pc</cp:lastModifiedBy>
  <cp:revision>122</cp:revision>
  <dcterms:created xsi:type="dcterms:W3CDTF">2014-07-23T13:48:54Z</dcterms:created>
  <dcterms:modified xsi:type="dcterms:W3CDTF">2019-09-19T11:11:37Z</dcterms:modified>
</cp:coreProperties>
</file>