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71" r:id="rId8"/>
    <p:sldId id="270" r:id="rId9"/>
    <p:sldId id="263" r:id="rId10"/>
    <p:sldId id="264" r:id="rId11"/>
    <p:sldId id="265" r:id="rId12"/>
    <p:sldId id="266" r:id="rId13"/>
    <p:sldId id="267" r:id="rId14"/>
    <p:sldId id="269" r:id="rId15"/>
    <p:sldId id="272" r:id="rId16"/>
    <p:sldId id="25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Рисунок10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3" descr="C:\Users\User\Desktop\Рисунок1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4877780" y="-1701316"/>
            <a:ext cx="504056" cy="802838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Picture 12" descr="http://img-fotki.yandex.ru/get/6739/230148220.8f/0_14df9c_a9784a33_M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669157" cy="6858000"/>
          </a:xfrm>
          <a:prstGeom prst="rect">
            <a:avLst/>
          </a:prstGeom>
          <a:noFill/>
        </p:spPr>
      </p:pic>
      <p:pic>
        <p:nvPicPr>
          <p:cNvPr id="14" name="Picture 3" descr="C:\Users\User\Desktop\Рисунок12.png"/>
          <p:cNvPicPr>
            <a:picLocks noChangeAspect="1" noChangeArrowheads="1"/>
          </p:cNvPicPr>
          <p:nvPr/>
        </p:nvPicPr>
        <p:blipFill>
          <a:blip r:embed="rId5" cstate="email"/>
          <a:srcRect b="-990"/>
          <a:stretch>
            <a:fillRect/>
          </a:stretch>
        </p:blipFill>
        <p:spPr bwMode="auto">
          <a:xfrm>
            <a:off x="611560" y="0"/>
            <a:ext cx="576064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Picture 4" descr="C:\Users\User\Desktop\Рисунок13.png"/>
          <p:cNvPicPr>
            <a:picLocks noChangeAspect="1" noChangeArrowheads="1"/>
          </p:cNvPicPr>
          <p:nvPr/>
        </p:nvPicPr>
        <p:blipFill>
          <a:blip r:embed="rId6" cstate="email">
            <a:lum bright="10000"/>
          </a:blip>
          <a:srcRect/>
          <a:stretch>
            <a:fillRect/>
          </a:stretch>
        </p:blipFill>
        <p:spPr bwMode="auto">
          <a:xfrm rot="5400000" flipH="1">
            <a:off x="4499992" y="-4499992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Picture 4" descr="C:\Users\User\Desktop\Рисунок13.png"/>
          <p:cNvPicPr>
            <a:picLocks noChangeAspect="1" noChangeArrowheads="1"/>
          </p:cNvPicPr>
          <p:nvPr/>
        </p:nvPicPr>
        <p:blipFill>
          <a:blip r:embed="rId6" cstate="email">
            <a:lum bright="10000"/>
          </a:blip>
          <a:srcRect/>
          <a:stretch>
            <a:fillRect/>
          </a:stretch>
        </p:blipFill>
        <p:spPr bwMode="auto">
          <a:xfrm rot="5400000" flipH="1">
            <a:off x="4536504" y="2241375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Picture 4" descr="C:\Users\User\Desktop\Рисунок13.png"/>
          <p:cNvPicPr>
            <a:picLocks noChangeAspect="1" noChangeArrowheads="1"/>
          </p:cNvPicPr>
          <p:nvPr/>
        </p:nvPicPr>
        <p:blipFill>
          <a:blip r:embed="rId7" cstate="email">
            <a:lum bright="10000"/>
          </a:blip>
          <a:srcRect/>
          <a:stretch>
            <a:fillRect/>
          </a:stretch>
        </p:blipFill>
        <p:spPr bwMode="auto">
          <a:xfrm>
            <a:off x="8999984" y="0"/>
            <a:ext cx="144016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332656"/>
            <a:ext cx="7628384" cy="1470025"/>
          </a:xfrm>
        </p:spPr>
        <p:txBody>
          <a:bodyPr>
            <a:normAutofit/>
          </a:bodyPr>
          <a:lstStyle>
            <a:lvl1pPr>
              <a:defRPr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2636912"/>
            <a:ext cx="6400800" cy="1752600"/>
          </a:xfrm>
        </p:spPr>
        <p:txBody>
          <a:bodyPr/>
          <a:lstStyle>
            <a:lvl1pPr marL="0" indent="0" algn="ctr">
              <a:buNone/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Рисунок10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Users\User\Desktop\Рисунок1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4877780" y="-1701316"/>
            <a:ext cx="504056" cy="802838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Picture 12" descr="http://img-fotki.yandex.ru/get/6739/230148220.8f/0_14df9c_a9784a33_M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669157" cy="6858000"/>
          </a:xfrm>
          <a:prstGeom prst="rect">
            <a:avLst/>
          </a:prstGeom>
          <a:noFill/>
        </p:spPr>
      </p:pic>
      <p:pic>
        <p:nvPicPr>
          <p:cNvPr id="10" name="Picture 3" descr="C:\Users\User\Desktop\Рисунок12.png"/>
          <p:cNvPicPr>
            <a:picLocks noChangeAspect="1" noChangeArrowheads="1"/>
          </p:cNvPicPr>
          <p:nvPr/>
        </p:nvPicPr>
        <p:blipFill>
          <a:blip r:embed="rId5" cstate="email"/>
          <a:srcRect b="-990"/>
          <a:stretch>
            <a:fillRect/>
          </a:stretch>
        </p:blipFill>
        <p:spPr bwMode="auto">
          <a:xfrm>
            <a:off x="611560" y="0"/>
            <a:ext cx="576064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Picture 4" descr="C:\Users\User\Desktop\Рисунок13.png"/>
          <p:cNvPicPr>
            <a:picLocks noChangeAspect="1" noChangeArrowheads="1"/>
          </p:cNvPicPr>
          <p:nvPr/>
        </p:nvPicPr>
        <p:blipFill>
          <a:blip r:embed="rId6" cstate="email">
            <a:lum bright="10000"/>
          </a:blip>
          <a:srcRect/>
          <a:stretch>
            <a:fillRect/>
          </a:stretch>
        </p:blipFill>
        <p:spPr bwMode="auto">
          <a:xfrm rot="5400000" flipH="1">
            <a:off x="4499992" y="-4499992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Picture 4" descr="C:\Users\User\Desktop\Рисунок13.png"/>
          <p:cNvPicPr>
            <a:picLocks noChangeAspect="1" noChangeArrowheads="1"/>
          </p:cNvPicPr>
          <p:nvPr/>
        </p:nvPicPr>
        <p:blipFill>
          <a:blip r:embed="rId6" cstate="email">
            <a:lum bright="10000"/>
          </a:blip>
          <a:srcRect/>
          <a:stretch>
            <a:fillRect/>
          </a:stretch>
        </p:blipFill>
        <p:spPr bwMode="auto">
          <a:xfrm rot="5400000" flipH="1">
            <a:off x="4536504" y="2241375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Picture 4" descr="C:\Users\User\Desktop\Рисунок13.png"/>
          <p:cNvPicPr>
            <a:picLocks noChangeAspect="1" noChangeArrowheads="1"/>
          </p:cNvPicPr>
          <p:nvPr/>
        </p:nvPicPr>
        <p:blipFill>
          <a:blip r:embed="rId7" cstate="email">
            <a:lum bright="10000"/>
          </a:blip>
          <a:srcRect/>
          <a:stretch>
            <a:fillRect/>
          </a:stretch>
        </p:blipFill>
        <p:spPr bwMode="auto">
          <a:xfrm>
            <a:off x="8999984" y="0"/>
            <a:ext cx="144016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564904"/>
            <a:ext cx="7700392" cy="2808312"/>
          </a:xfrm>
        </p:spPr>
        <p:txBody>
          <a:bodyPr anchor="t">
            <a:normAutofit/>
          </a:bodyPr>
          <a:lstStyle>
            <a:lvl1pPr algn="ctr">
              <a:defRPr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2" y="548680"/>
            <a:ext cx="7700392" cy="1500187"/>
          </a:xfrm>
        </p:spPr>
        <p:txBody>
          <a:bodyPr anchor="b"/>
          <a:lstStyle>
            <a:lvl1pPr marL="0" indent="0" algn="ctr">
              <a:buNone/>
              <a:defRPr sz="32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600200"/>
            <a:ext cx="396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5388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Desktop\Рисунок10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Users\User\Desktop\Рисунок1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4877780" y="-1701316"/>
            <a:ext cx="504056" cy="802838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Picture 12" descr="http://img-fotki.yandex.ru/get/6739/230148220.8f/0_14df9c_a9784a33_M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669157" cy="6858000"/>
          </a:xfrm>
          <a:prstGeom prst="rect">
            <a:avLst/>
          </a:prstGeom>
          <a:noFill/>
        </p:spPr>
      </p:pic>
      <p:pic>
        <p:nvPicPr>
          <p:cNvPr id="9" name="Picture 3" descr="C:\Users\User\Desktop\Рисунок12.png"/>
          <p:cNvPicPr>
            <a:picLocks noChangeAspect="1" noChangeArrowheads="1"/>
          </p:cNvPicPr>
          <p:nvPr/>
        </p:nvPicPr>
        <p:blipFill>
          <a:blip r:embed="rId5" cstate="email"/>
          <a:srcRect b="-990"/>
          <a:stretch>
            <a:fillRect/>
          </a:stretch>
        </p:blipFill>
        <p:spPr bwMode="auto">
          <a:xfrm>
            <a:off x="611560" y="0"/>
            <a:ext cx="576064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Picture 4" descr="C:\Users\User\Desktop\Рисунок13.png"/>
          <p:cNvPicPr>
            <a:picLocks noChangeAspect="1" noChangeArrowheads="1"/>
          </p:cNvPicPr>
          <p:nvPr/>
        </p:nvPicPr>
        <p:blipFill>
          <a:blip r:embed="rId6" cstate="email">
            <a:lum bright="10000"/>
          </a:blip>
          <a:srcRect/>
          <a:stretch>
            <a:fillRect/>
          </a:stretch>
        </p:blipFill>
        <p:spPr bwMode="auto">
          <a:xfrm rot="5400000" flipH="1">
            <a:off x="4499992" y="-4499992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Picture 4" descr="C:\Users\User\Desktop\Рисунок13.png"/>
          <p:cNvPicPr>
            <a:picLocks noChangeAspect="1" noChangeArrowheads="1"/>
          </p:cNvPicPr>
          <p:nvPr/>
        </p:nvPicPr>
        <p:blipFill>
          <a:blip r:embed="rId6" cstate="email">
            <a:lum bright="10000"/>
          </a:blip>
          <a:srcRect/>
          <a:stretch>
            <a:fillRect/>
          </a:stretch>
        </p:blipFill>
        <p:spPr bwMode="auto">
          <a:xfrm rot="5400000" flipH="1">
            <a:off x="4536504" y="2241375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Picture 4" descr="C:\Users\User\Desktop\Рисунок13.png"/>
          <p:cNvPicPr>
            <a:picLocks noChangeAspect="1" noChangeArrowheads="1"/>
          </p:cNvPicPr>
          <p:nvPr/>
        </p:nvPicPr>
        <p:blipFill>
          <a:blip r:embed="rId7" cstate="email">
            <a:lum bright="10000"/>
          </a:blip>
          <a:srcRect/>
          <a:stretch>
            <a:fillRect/>
          </a:stretch>
        </p:blipFill>
        <p:spPr bwMode="auto">
          <a:xfrm>
            <a:off x="8999984" y="0"/>
            <a:ext cx="144016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509520" cy="1143000"/>
          </a:xfrm>
        </p:spPr>
        <p:txBody>
          <a:bodyPr/>
          <a:lstStyle>
            <a:lvl1pPr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3050"/>
            <a:ext cx="26379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1435100"/>
            <a:ext cx="26379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Рисунок11.pn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Users\User\Desktop\Рисунок13.png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5400000" flipH="1">
            <a:off x="4499992" y="-4527376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Picture 4" descr="C:\Users\User\Desktop\Рисунок13.png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5400000" flipH="1">
            <a:off x="4536504" y="2241375"/>
            <a:ext cx="144016" cy="91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Picture 3" descr="C:\Users\User\Desktop\Рисунок12.png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0"/>
            <a:ext cx="517525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Picture 4" descr="C:\Users\User\Desktop\Рисунок13.png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611561" y="0"/>
            <a:ext cx="144016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Picture 4" descr="C:\Users\User\Desktop\Рисунок13.png"/>
          <p:cNvPicPr>
            <a:picLocks noChangeAspect="1" noChangeArrowheads="1"/>
          </p:cNvPicPr>
          <p:nvPr/>
        </p:nvPicPr>
        <p:blipFill>
          <a:blip r:embed="rId15" cstate="email">
            <a:lum bright="10000"/>
          </a:blip>
          <a:srcRect/>
          <a:stretch>
            <a:fillRect/>
          </a:stretch>
        </p:blipFill>
        <p:spPr bwMode="auto">
          <a:xfrm>
            <a:off x="8999984" y="0"/>
            <a:ext cx="144016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80648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600200"/>
            <a:ext cx="8064896" cy="4781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59983-5089-42A4-8FC3-6AFB47E4FBAE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6FAE0-6267-4337-9ECF-BB1202BCF94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1430"/>
          <a:solidFill>
            <a:srgbClr val="220D0C"/>
          </a:soli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>
                <a:solidFill>
                  <a:srgbClr val="FFC000"/>
                </a:solidFill>
              </a:rPr>
              <a:t>Работа с текстом </a:t>
            </a:r>
            <a:endParaRPr lang="ru-RU" sz="7200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2786058"/>
            <a:ext cx="6665964" cy="1928826"/>
          </a:xfrm>
        </p:spPr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на  уроке окружающего мира.</a:t>
            </a:r>
          </a:p>
          <a:p>
            <a:endParaRPr lang="ru-RU" dirty="0"/>
          </a:p>
        </p:txBody>
      </p:sp>
      <p:pic>
        <p:nvPicPr>
          <p:cNvPr id="4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CFCFC">
                  <a:alpha val="99608"/>
                </a:srgbClr>
              </a:clrFrom>
              <a:clrTo>
                <a:srgbClr val="FCFCFC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lum contrast="-40000"/>
          </a:blip>
          <a:srcRect/>
          <a:stretch>
            <a:fillRect/>
          </a:stretch>
        </p:blipFill>
        <p:spPr bwMode="auto">
          <a:xfrm>
            <a:off x="971600" y="4477569"/>
            <a:ext cx="1800200" cy="238043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Ребёнок, оканчивающий начальную школу, – это человек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любознательный, </a:t>
            </a:r>
          </a:p>
          <a:p>
            <a:r>
              <a:rPr lang="ru-RU" sz="4000" b="1" dirty="0" smtClean="0">
                <a:solidFill>
                  <a:srgbClr val="7030A0"/>
                </a:solidFill>
              </a:rPr>
              <a:t>интересующийся, </a:t>
            </a:r>
          </a:p>
          <a:p>
            <a:r>
              <a:rPr lang="ru-RU" sz="4000" b="1" dirty="0" smtClean="0">
                <a:solidFill>
                  <a:srgbClr val="7030A0"/>
                </a:solidFill>
              </a:rPr>
              <a:t>активно познающий мир;</a:t>
            </a:r>
          </a:p>
          <a:p>
            <a:r>
              <a:rPr lang="ru-RU" sz="4000" b="1" dirty="0" smtClean="0">
                <a:solidFill>
                  <a:srgbClr val="7030A0"/>
                </a:solidFill>
              </a:rPr>
              <a:t> умеющий учиться, </a:t>
            </a:r>
          </a:p>
          <a:p>
            <a:r>
              <a:rPr lang="ru-RU" sz="4000" b="1" dirty="0" smtClean="0">
                <a:solidFill>
                  <a:srgbClr val="7030A0"/>
                </a:solidFill>
              </a:rPr>
              <a:t>способный к организации собственной деятельности.</a:t>
            </a:r>
          </a:p>
          <a:p>
            <a:endParaRPr lang="ru-RU" dirty="0"/>
          </a:p>
        </p:txBody>
      </p:sp>
      <p:pic>
        <p:nvPicPr>
          <p:cNvPr id="4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57224" y="571480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    </a:t>
            </a:r>
            <a:r>
              <a:rPr lang="ru-RU" sz="6000" b="1" u="sng" dirty="0" smtClean="0">
                <a:solidFill>
                  <a:srgbClr val="002060"/>
                </a:solidFill>
              </a:rPr>
              <a:t>Первым условием</a:t>
            </a:r>
            <a:r>
              <a:rPr lang="ru-RU" sz="6000" u="sng" dirty="0" smtClean="0">
                <a:solidFill>
                  <a:srgbClr val="002060"/>
                </a:solidFill>
              </a:rPr>
              <a:t> </a:t>
            </a:r>
            <a:r>
              <a:rPr lang="ru-RU" sz="5400" dirty="0" smtClean="0">
                <a:solidFill>
                  <a:srgbClr val="7030A0"/>
                </a:solidFill>
              </a:rPr>
              <a:t>возникновения и развития речи человека является </a:t>
            </a:r>
            <a:r>
              <a:rPr lang="ru-RU" sz="6000" b="1" dirty="0" smtClean="0">
                <a:solidFill>
                  <a:srgbClr val="002060"/>
                </a:solidFill>
              </a:rPr>
              <a:t>потребность высказываний. </a:t>
            </a:r>
            <a:endParaRPr lang="ru-RU" sz="6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357166"/>
            <a:ext cx="792961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/>
              <a:t>     </a:t>
            </a:r>
            <a:r>
              <a:rPr lang="ru-RU" sz="6000" b="1" u="sng" dirty="0" smtClean="0">
                <a:solidFill>
                  <a:srgbClr val="002060"/>
                </a:solidFill>
              </a:rPr>
              <a:t>Второе условие</a:t>
            </a:r>
            <a:r>
              <a:rPr lang="ru-RU" sz="6000" u="sng" dirty="0" smtClean="0">
                <a:solidFill>
                  <a:srgbClr val="002060"/>
                </a:solidFill>
              </a:rPr>
              <a:t>  </a:t>
            </a:r>
            <a:r>
              <a:rPr lang="ru-RU" sz="6000" b="1" dirty="0" smtClean="0">
                <a:solidFill>
                  <a:srgbClr val="002060"/>
                </a:solidFill>
              </a:rPr>
              <a:t>наличие содержания, материала,</a:t>
            </a:r>
            <a:r>
              <a:rPr lang="ru-RU" sz="6000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sz="6000" dirty="0" smtClean="0">
                <a:solidFill>
                  <a:srgbClr val="7030A0"/>
                </a:solidFill>
              </a:rPr>
              <a:t>то есть того, о чем нужно сказать.</a:t>
            </a:r>
            <a:endParaRPr lang="ru-RU" sz="6000" dirty="0">
              <a:solidFill>
                <a:srgbClr val="7030A0"/>
              </a:solidFill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 rot="10800000" flipV="1">
            <a:off x="785786" y="-53743"/>
            <a:ext cx="785818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ru-RU" sz="60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Третье условие</a:t>
            </a:r>
            <a:r>
              <a:rPr kumimoji="0" lang="ru-RU" sz="6000" b="0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вооружение средствами языка.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Детям нужно дать образцы языка, создать для них хорошую речевую среду.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357166"/>
            <a:ext cx="807249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Развитию грамотной устной речи служат:</a:t>
            </a:r>
          </a:p>
          <a:p>
            <a:pPr>
              <a:buFont typeface="Arial" pitchFamily="34" charset="0"/>
              <a:buChar char="•"/>
            </a:pPr>
            <a:r>
              <a:rPr lang="ru-RU" sz="4800" dirty="0" smtClean="0">
                <a:solidFill>
                  <a:srgbClr val="7030A0"/>
                </a:solidFill>
              </a:rPr>
              <a:t> </a:t>
            </a:r>
            <a:r>
              <a:rPr lang="ru-RU" sz="4800" b="1" dirty="0" smtClean="0">
                <a:solidFill>
                  <a:srgbClr val="7030A0"/>
                </a:solidFill>
              </a:rPr>
              <a:t>ролевые игры </a:t>
            </a:r>
          </a:p>
          <a:p>
            <a:pPr>
              <a:buFont typeface="Arial" pitchFamily="34" charset="0"/>
              <a:buChar char="•"/>
            </a:pPr>
            <a:r>
              <a:rPr lang="ru-RU" sz="4800" b="1" dirty="0" smtClean="0">
                <a:solidFill>
                  <a:srgbClr val="7030A0"/>
                </a:solidFill>
              </a:rPr>
              <a:t>практические приемы  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  анализа текста</a:t>
            </a:r>
            <a:r>
              <a:rPr lang="ru-RU" sz="4800" dirty="0" smtClean="0">
                <a:solidFill>
                  <a:srgbClr val="7030A0"/>
                </a:solidFill>
              </a:rPr>
              <a:t>, которые способствуют обогащению словарного запаса учащихся. </a:t>
            </a:r>
            <a:endParaRPr lang="ru-RU" sz="4800" dirty="0">
              <a:solidFill>
                <a:srgbClr val="7030A0"/>
              </a:solidFill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ds04.infourok.ru/uploads/ex/1299/00075210-d7402ab4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-1"/>
            <a:ext cx="8643966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3.infourok.ru/uploads/ex/110c/0004a4eb-c3f9992e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52"/>
            <a:ext cx="8166792" cy="65722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785786" y="428604"/>
            <a:ext cx="8072494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Продуктивным чтением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является такое чтение, при котором вместо скорости прочтения и воспроизведения фактурной информации, ведется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перечитывание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всех видов текстовой информации, глубокое понимание текста.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 rot="10800000" flipV="1">
            <a:off x="714348" y="525800"/>
            <a:ext cx="821537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Структура технологи продуктивного чтения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текстом до чтения;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текстом во время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чтения;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текстом после чтения.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 rot="10800000" flipV="1">
            <a:off x="928662" y="80106"/>
            <a:ext cx="7500990" cy="541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этап.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текстом до чтения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развитие антиципации.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предвосхищение, предугадывание, представление о предмете или событии, возникающее до акта их восприятия, ожидания наступления событий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 rot="10800000" flipV="1">
            <a:off x="857224" y="258484"/>
            <a:ext cx="792961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этап.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текстом во время чтения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 достижение понимания текста на уровне содержания.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714348" y="0"/>
            <a:ext cx="78581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Условия осуществления: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 rot="10800000" flipV="1">
            <a:off x="714348" y="985053"/>
            <a:ext cx="821537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читать должны дети, 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4000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комментировать – учитель,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комментарии должны быть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000" b="0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краткими и динамичными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коментарии</a:t>
            </a:r>
            <a:r>
              <a:rPr lang="ru-RU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не должны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4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превращаться в беседу.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cs typeface="Arial" pitchFamily="34" charset="0"/>
              </a:rPr>
              <a:t> соблюдать чувство меры.</a:t>
            </a:r>
          </a:p>
        </p:txBody>
      </p:sp>
      <p:pic>
        <p:nvPicPr>
          <p:cNvPr id="6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285728"/>
            <a:ext cx="8001056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этап.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текстом после чтения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</a:t>
            </a:r>
            <a:r>
              <a:rPr kumimoji="0" lang="ru-RU" sz="4800" b="1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 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проверить понимание и усвоение информации из научного текста.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14290"/>
            <a:ext cx="81439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Ребенок </a:t>
            </a:r>
            <a:r>
              <a:rPr lang="ru-RU" sz="5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только тогда точно и выразительно излагает свои мысли, когда у него есть потребность ими </a:t>
            </a:r>
            <a:r>
              <a:rPr lang="ru-RU" sz="5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поделиться.</a:t>
            </a:r>
            <a:endParaRPr lang="ru-RU" sz="5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6786577" y="4241012"/>
            <a:ext cx="2357421" cy="26169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endParaRPr lang="ru-RU" sz="2000" dirty="0" smtClean="0"/>
          </a:p>
          <a:p>
            <a:pPr algn="r">
              <a:buNone/>
            </a:pPr>
            <a:r>
              <a:rPr lang="ru-RU" sz="2400" dirty="0" smtClean="0"/>
              <a:t>Подготовила учитель</a:t>
            </a:r>
          </a:p>
          <a:p>
            <a:pPr algn="r">
              <a:buNone/>
            </a:pPr>
            <a:r>
              <a:rPr lang="ru-RU" sz="2400" dirty="0" smtClean="0"/>
              <a:t>Учитель начальных классов </a:t>
            </a:r>
          </a:p>
          <a:p>
            <a:pPr algn="r">
              <a:buNone/>
            </a:pPr>
            <a:r>
              <a:rPr lang="ru-RU" sz="2400" dirty="0" smtClean="0"/>
              <a:t>МБОУ «Начальная общеобразовательная школа№14» </a:t>
            </a:r>
          </a:p>
          <a:p>
            <a:pPr algn="r">
              <a:buNone/>
            </a:pPr>
            <a:r>
              <a:rPr lang="ru-RU" sz="2400" dirty="0" smtClean="0"/>
              <a:t>Басакина Ольга Викторовна</a:t>
            </a:r>
          </a:p>
          <a:p>
            <a:pPr>
              <a:buNone/>
            </a:pPr>
            <a:endParaRPr lang="ru-RU" sz="2400" dirty="0"/>
          </a:p>
        </p:txBody>
      </p:sp>
      <p:pic>
        <p:nvPicPr>
          <p:cNvPr id="4" name="Picture 6" descr="http://www.pegarose.com/wp-content/uploads/2011/03/franquicia1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6484" y="5373216"/>
            <a:ext cx="1337515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еловой 1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Деловой 13</Template>
  <TotalTime>283</TotalTime>
  <Words>231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Деловой 13</vt:lpstr>
      <vt:lpstr>Работа с текстом </vt:lpstr>
      <vt:lpstr>Ребёнок, оканчивающий начальную школу, – это человек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pc</cp:lastModifiedBy>
  <cp:revision>20</cp:revision>
  <dcterms:created xsi:type="dcterms:W3CDTF">2014-09-07T04:52:59Z</dcterms:created>
  <dcterms:modified xsi:type="dcterms:W3CDTF">2018-03-28T04:32:40Z</dcterms:modified>
</cp:coreProperties>
</file>