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4" r:id="rId9"/>
    <p:sldId id="267" r:id="rId10"/>
    <p:sldId id="265" r:id="rId11"/>
    <p:sldId id="266" r:id="rId12"/>
    <p:sldId id="268" r:id="rId13"/>
    <p:sldId id="279" r:id="rId14"/>
    <p:sldId id="280" r:id="rId15"/>
    <p:sldId id="282" r:id="rId16"/>
    <p:sldId id="281" r:id="rId17"/>
    <p:sldId id="283" r:id="rId18"/>
    <p:sldId id="284" r:id="rId19"/>
    <p:sldId id="271" r:id="rId20"/>
    <p:sldId id="269" r:id="rId21"/>
    <p:sldId id="272" r:id="rId22"/>
    <p:sldId id="270" r:id="rId23"/>
    <p:sldId id="273" r:id="rId24"/>
    <p:sldId id="278" r:id="rId25"/>
    <p:sldId id="274" r:id="rId26"/>
    <p:sldId id="275" r:id="rId27"/>
    <p:sldId id="277" r:id="rId28"/>
    <p:sldId id="276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933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603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26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523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19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937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9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00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670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08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62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A3F9-7413-44CA-834D-E1423582991E}" type="datetimeFigureOut">
              <a:rPr lang="ru-RU" smtClean="0"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AED97-DB7A-4787-89B6-792B81744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078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/>
              <a:t>Организация проблемно-поисковой (исследовательской) деятельности младших школьников 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Мосеева С.Н.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8745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Умения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effectLst/>
              </a:rPr>
              <a:t>- </a:t>
            </a:r>
            <a:r>
              <a:rPr lang="ru-RU" dirty="0" smtClean="0">
                <a:effectLst/>
              </a:rPr>
              <a:t>проводить </a:t>
            </a:r>
            <a:r>
              <a:rPr lang="ru-RU" dirty="0" smtClean="0">
                <a:effectLst/>
              </a:rPr>
              <a:t>анализ ситуации;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- </a:t>
            </a:r>
            <a:r>
              <a:rPr lang="ru-RU" dirty="0" smtClean="0">
                <a:effectLst/>
              </a:rPr>
              <a:t> </a:t>
            </a:r>
            <a:r>
              <a:rPr lang="ru-RU" dirty="0" smtClean="0">
                <a:effectLst/>
              </a:rPr>
              <a:t>переформулировать исходные условия задачи и поставить проблему, т. е. сформулировать задачу для себя;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- </a:t>
            </a:r>
            <a:r>
              <a:rPr lang="ru-RU" dirty="0" smtClean="0">
                <a:effectLst/>
              </a:rPr>
              <a:t> </a:t>
            </a:r>
            <a:r>
              <a:rPr lang="ru-RU" dirty="0" smtClean="0">
                <a:effectLst/>
              </a:rPr>
              <a:t>спланировать стратегию поиска решения проблемы;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- </a:t>
            </a:r>
            <a:r>
              <a:rPr lang="ru-RU" dirty="0" smtClean="0">
                <a:effectLst/>
              </a:rPr>
              <a:t> </a:t>
            </a:r>
            <a:r>
              <a:rPr lang="ru-RU" dirty="0" smtClean="0">
                <a:effectLst/>
              </a:rPr>
              <a:t>использовать различные проблемно- </a:t>
            </a:r>
            <a:r>
              <a:rPr lang="ru-RU" dirty="0" smtClean="0">
                <a:effectLst/>
              </a:rPr>
              <a:t>поисковые методы;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1195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- </a:t>
            </a:r>
            <a:r>
              <a:rPr lang="ru-RU" dirty="0" smtClean="0">
                <a:effectLst/>
              </a:rPr>
              <a:t> </a:t>
            </a:r>
            <a:r>
              <a:rPr lang="ru-RU" dirty="0" smtClean="0">
                <a:effectLst/>
              </a:rPr>
              <a:t>провести анализ найденного решения, сопоставить его с другими, выбрать оптимальный для данной ситуации;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- способность к порождению новых идей, формулированию гипотез</a:t>
            </a:r>
            <a:r>
              <a:rPr lang="ru-RU" dirty="0" smtClean="0">
                <a:effectLst/>
              </a:rPr>
              <a:t>, самостоятельному </a:t>
            </a:r>
            <a:r>
              <a:rPr lang="ru-RU" dirty="0" smtClean="0">
                <a:effectLst/>
              </a:rPr>
              <a:t>освоению нового опыта;</a:t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4003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ru-RU" dirty="0" smtClean="0">
                <a:effectLst/>
              </a:rPr>
              <a:t>- способность к абстрактному, теоретическому мышлению;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- способность к самообразованию, развитие познавательной мотивации, </a:t>
            </a: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dirty="0" smtClean="0">
                <a:effectLst/>
              </a:rPr>
              <a:t>умение </a:t>
            </a:r>
            <a:r>
              <a:rPr lang="ru-RU" dirty="0" smtClean="0">
                <a:effectLst/>
              </a:rPr>
              <a:t>оценить уровень своего актуального развития и зону ближайшего развития (что я уже могу? знаю? делаю?).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1233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dirty="0"/>
              <a:t>вхождение в </a:t>
            </a:r>
            <a:r>
              <a:rPr lang="ru-RU" b="1" dirty="0" smtClean="0"/>
              <a:t>проблему;</a:t>
            </a:r>
          </a:p>
          <a:p>
            <a:pPr lvl="0"/>
            <a:r>
              <a:rPr lang="ru-RU" b="1" dirty="0" smtClean="0"/>
              <a:t>постановка </a:t>
            </a:r>
            <a:r>
              <a:rPr lang="ru-RU" b="1" dirty="0"/>
              <a:t>учебной </a:t>
            </a:r>
            <a:r>
              <a:rPr lang="ru-RU" b="1" dirty="0" smtClean="0"/>
              <a:t>задачи</a:t>
            </a:r>
            <a:r>
              <a:rPr lang="ru-RU" dirty="0" smtClean="0"/>
              <a:t>;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lvl="0"/>
            <a:r>
              <a:rPr lang="ru-RU" b="1" dirty="0"/>
              <a:t>поиск </a:t>
            </a:r>
            <a:r>
              <a:rPr lang="ru-RU" b="1" dirty="0" smtClean="0"/>
              <a:t>решения;</a:t>
            </a:r>
          </a:p>
          <a:p>
            <a:pPr lvl="0"/>
            <a:r>
              <a:rPr lang="ru-RU" b="1" dirty="0" smtClean="0"/>
              <a:t>рефлексия результата;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186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Учитель должен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07342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/>
              <a:t>Определить уровень актуального развития ученика, </a:t>
            </a:r>
            <a:r>
              <a:rPr lang="ru-RU" dirty="0" smtClean="0"/>
              <a:t>класса.</a:t>
            </a:r>
            <a:endParaRPr lang="ru-RU" dirty="0"/>
          </a:p>
          <a:p>
            <a:pPr lvl="0"/>
            <a:r>
              <a:rPr lang="ru-RU" dirty="0"/>
              <a:t>Спроектировать зону ближайшего </a:t>
            </a:r>
            <a:r>
              <a:rPr lang="ru-RU" dirty="0" smtClean="0"/>
              <a:t>развития.</a:t>
            </a:r>
            <a:endParaRPr lang="ru-RU" dirty="0"/>
          </a:p>
          <a:p>
            <a:pPr lvl="0"/>
            <a:r>
              <a:rPr lang="ru-RU" dirty="0"/>
              <a:t>Сформулировать </a:t>
            </a:r>
            <a:endParaRPr lang="ru-RU" dirty="0" smtClean="0"/>
          </a:p>
          <a:p>
            <a:pPr lvl="0"/>
            <a:r>
              <a:rPr lang="ru-RU" dirty="0" smtClean="0"/>
              <a:t>Проанализировать </a:t>
            </a:r>
            <a:r>
              <a:rPr lang="ru-RU" dirty="0"/>
              <a:t>тему и подобрать задания таким образом, чтобы в них содержалось известное для учеников уровень актуального развития и неизвестное зона ближайшего развития.</a:t>
            </a:r>
          </a:p>
          <a:p>
            <a:pPr lvl="0"/>
            <a:r>
              <a:rPr lang="ru-RU" dirty="0"/>
              <a:t>Выстроить эти задания в определенной последовательности в виде «карты» затруднений и проблем.</a:t>
            </a:r>
          </a:p>
          <a:p>
            <a:pPr lvl="0"/>
            <a:r>
              <a:rPr lang="ru-RU" dirty="0"/>
              <a:t>Придумать способы введения заданий, делать их привлекательными для учеников.  </a:t>
            </a:r>
          </a:p>
        </p:txBody>
      </p:sp>
    </p:spTree>
    <p:extLst>
      <p:ext uri="{BB962C8B-B14F-4D97-AF65-F5344CB8AC3E}">
        <p14:creationId xmlns:p14="http://schemas.microsoft.com/office/powerpoint/2010/main" val="3421402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Ученик </a:t>
            </a:r>
            <a:r>
              <a:rPr lang="ru-RU" b="1" dirty="0" smtClean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Проанализировать задание и выделить в нем принципиально новые условия.</a:t>
            </a:r>
          </a:p>
          <a:p>
            <a:pPr lvl="0"/>
            <a:r>
              <a:rPr lang="ru-RU" dirty="0"/>
              <a:t>Провести «инвентаризацию» имеющихся у него знаний, средств, способов (что я знаю, умею?).</a:t>
            </a:r>
          </a:p>
          <a:p>
            <a:pPr lvl="0"/>
            <a:r>
              <a:rPr lang="ru-RU" dirty="0"/>
              <a:t>Зафиксировать несоответствие имеющихся у него знаний и способов деятельности и условий.</a:t>
            </a:r>
          </a:p>
          <a:p>
            <a:pPr lvl="0"/>
            <a:r>
              <a:rPr lang="ru-RU" dirty="0"/>
              <a:t>Указать на это несоответствие, задав вопрос, зафиксировать противоречие, поставить проблему для себя.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451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8628"/>
            <a:ext cx="4845879" cy="603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618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Р.п</a:t>
            </a:r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Д.п</a:t>
            </a:r>
            <a:r>
              <a:rPr lang="ru-RU" dirty="0" smtClean="0"/>
              <a:t> </a:t>
            </a:r>
            <a:r>
              <a:rPr lang="ru-RU" dirty="0" err="1" smtClean="0"/>
              <a:t>В.п</a:t>
            </a:r>
            <a:r>
              <a:rPr lang="ru-RU" dirty="0" smtClean="0"/>
              <a:t> </a:t>
            </a:r>
            <a:r>
              <a:rPr lang="ru-RU" dirty="0" err="1" smtClean="0"/>
              <a:t>Т.п</a:t>
            </a:r>
            <a:r>
              <a:rPr lang="ru-RU" dirty="0" smtClean="0"/>
              <a:t> </a:t>
            </a:r>
            <a:r>
              <a:rPr lang="ru-RU" dirty="0" err="1" smtClean="0"/>
              <a:t>П.п</a:t>
            </a:r>
            <a:r>
              <a:rPr lang="ru-RU" dirty="0" smtClean="0"/>
              <a:t> </a:t>
            </a:r>
            <a:r>
              <a:rPr lang="ru-RU" dirty="0" err="1" smtClean="0"/>
              <a:t>И.п</a:t>
            </a:r>
            <a:r>
              <a:rPr lang="ru-RU" dirty="0"/>
              <a:t>. чего? кому?</a:t>
            </a:r>
          </a:p>
          <a:p>
            <a:r>
              <a:rPr lang="ru-RU" dirty="0" smtClean="0"/>
              <a:t>кто?</a:t>
            </a:r>
          </a:p>
          <a:p>
            <a:r>
              <a:rPr lang="ru-RU" dirty="0" smtClean="0"/>
              <a:t> </a:t>
            </a:r>
            <a:r>
              <a:rPr lang="ru-RU" dirty="0" smtClean="0"/>
              <a:t>кого?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чему? кого</a:t>
            </a:r>
            <a:r>
              <a:rPr lang="ru-RU" dirty="0" smtClean="0"/>
              <a:t>?</a:t>
            </a:r>
          </a:p>
          <a:p>
            <a:r>
              <a:rPr lang="ru-RU" dirty="0" smtClean="0"/>
              <a:t> </a:t>
            </a:r>
            <a:r>
              <a:rPr lang="ru-RU" dirty="0" smtClean="0"/>
              <a:t>кем? </a:t>
            </a:r>
            <a:r>
              <a:rPr lang="ru-RU" dirty="0" smtClean="0"/>
              <a:t>Что?</a:t>
            </a:r>
          </a:p>
          <a:p>
            <a:r>
              <a:rPr lang="ru-RU" dirty="0" smtClean="0"/>
              <a:t>чем</a:t>
            </a:r>
            <a:r>
              <a:rPr lang="ru-RU" dirty="0" smtClean="0"/>
              <a:t>? о чём?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5402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2604"/>
            <a:ext cx="4824535" cy="62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500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536"/>
            <a:ext cx="4824536" cy="628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9066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mypresentation.ru/documents/860fa900f4fff9adc8731cd4f701f2bf/img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32656"/>
            <a:ext cx="6833732" cy="5793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8692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программы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трансформация </a:t>
            </a:r>
            <a:r>
              <a:rPr lang="ru-RU" dirty="0"/>
              <a:t>процесса развития интеллектуально-творческого потенциала личности ребёнка путём совершенствования его исследовательских способностей в процессе саморазвития.</a:t>
            </a:r>
          </a:p>
        </p:txBody>
      </p:sp>
    </p:spTree>
    <p:extLst>
      <p:ext uri="{BB962C8B-B14F-4D97-AF65-F5344CB8AC3E}">
        <p14:creationId xmlns:p14="http://schemas.microsoft.com/office/powerpoint/2010/main" val="338126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Задачи программы: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*развитие познавательных потребностей младших школьников</a:t>
            </a:r>
          </a:p>
          <a:p>
            <a:r>
              <a:rPr lang="ru-RU" dirty="0"/>
              <a:t>* развитие познавательных способностей  младших школьников</a:t>
            </a:r>
          </a:p>
          <a:p>
            <a:r>
              <a:rPr lang="ru-RU" dirty="0"/>
              <a:t>*обучение детей младшего школьного возраста специальным знаниям, необходимым для проведения самостоятельных исследований;</a:t>
            </a:r>
          </a:p>
          <a:p>
            <a:r>
              <a:rPr lang="ru-RU" dirty="0"/>
              <a:t>*формирование у младших школьников и педагогов представлений об исследовательском обучении как ведущем способе учебной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571621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тренинг исследовательских способностей;</a:t>
            </a:r>
          </a:p>
          <a:p>
            <a:r>
              <a:rPr lang="ru-RU" dirty="0"/>
              <a:t>-самостоятельная исследовательская практика;</a:t>
            </a:r>
          </a:p>
          <a:p>
            <a:r>
              <a:rPr lang="ru-RU" dirty="0"/>
              <a:t>-мониторинг исследовательской деятельности учащихся.( программирование материала осуществляется по принципу концентрических кругов)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220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Тренинг исследовательских способностей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-</a:t>
            </a:r>
            <a:r>
              <a:rPr lang="ru-RU" dirty="0"/>
              <a:t>видеть проблемы;</a:t>
            </a:r>
          </a:p>
          <a:p>
            <a:r>
              <a:rPr lang="ru-RU" dirty="0"/>
              <a:t>-ставить вопросы;</a:t>
            </a:r>
          </a:p>
          <a:p>
            <a:r>
              <a:rPr lang="ru-RU" dirty="0"/>
              <a:t>-выдвигать гипотезы;</a:t>
            </a:r>
          </a:p>
          <a:p>
            <a:r>
              <a:rPr lang="ru-RU" dirty="0"/>
              <a:t>-давать определения понятиям;</a:t>
            </a:r>
          </a:p>
          <a:p>
            <a:r>
              <a:rPr lang="ru-RU" dirty="0"/>
              <a:t>-классифицировать;</a:t>
            </a:r>
          </a:p>
          <a:p>
            <a:r>
              <a:rPr lang="ru-RU" dirty="0"/>
              <a:t>-наблюдать;</a:t>
            </a:r>
          </a:p>
          <a:p>
            <a:r>
              <a:rPr lang="ru-RU" dirty="0"/>
              <a:t>-проводить эксперименты;</a:t>
            </a:r>
          </a:p>
          <a:p>
            <a:r>
              <a:rPr lang="ru-RU" dirty="0"/>
              <a:t>-делать умозаключения и выводы;</a:t>
            </a:r>
          </a:p>
          <a:p>
            <a:r>
              <a:rPr lang="ru-RU" dirty="0"/>
              <a:t>-структурировать материал;</a:t>
            </a:r>
          </a:p>
          <a:p>
            <a:r>
              <a:rPr lang="ru-RU" dirty="0"/>
              <a:t>-готовить тексты собственных докладов;</a:t>
            </a:r>
          </a:p>
          <a:p>
            <a:r>
              <a:rPr lang="ru-RU" dirty="0"/>
              <a:t>-объяснять, доказывать и защищать свои идеи.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3125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8147248" cy="3456384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4400" dirty="0"/>
              <a:t>Актуализация </a:t>
            </a:r>
            <a:r>
              <a:rPr lang="ru-RU" sz="4400" dirty="0" smtClean="0"/>
              <a:t>проблемы</a:t>
            </a:r>
            <a:endParaRPr lang="ru-RU" sz="4400" dirty="0"/>
          </a:p>
          <a:p>
            <a:pPr lvl="0"/>
            <a:r>
              <a:rPr lang="ru-RU" sz="4400" dirty="0"/>
              <a:t>Определение сферы исследования </a:t>
            </a:r>
            <a:endParaRPr lang="ru-RU" sz="4400" dirty="0" smtClean="0"/>
          </a:p>
          <a:p>
            <a:pPr lvl="0"/>
            <a:r>
              <a:rPr lang="ru-RU" sz="4400" dirty="0" smtClean="0"/>
              <a:t>Выбор </a:t>
            </a:r>
            <a:r>
              <a:rPr lang="ru-RU" sz="4400" dirty="0"/>
              <a:t>темы исследования </a:t>
            </a:r>
            <a:endParaRPr lang="ru-RU" sz="4400" dirty="0" smtClean="0"/>
          </a:p>
          <a:p>
            <a:pPr lvl="0"/>
            <a:r>
              <a:rPr lang="ru-RU" sz="4400" dirty="0" smtClean="0"/>
              <a:t>Выработка </a:t>
            </a:r>
            <a:r>
              <a:rPr lang="ru-RU" sz="4400" dirty="0"/>
              <a:t>гипотезы </a:t>
            </a:r>
            <a:endParaRPr lang="ru-RU" sz="4400" dirty="0" smtClean="0"/>
          </a:p>
          <a:p>
            <a:pPr lvl="0"/>
            <a:r>
              <a:rPr lang="ru-RU" sz="4400" dirty="0" smtClean="0"/>
              <a:t>Выявление </a:t>
            </a:r>
            <a:r>
              <a:rPr lang="ru-RU" sz="4400" dirty="0"/>
              <a:t>и систематизация подходов к </a:t>
            </a:r>
            <a:r>
              <a:rPr lang="ru-RU" sz="4400" dirty="0" smtClean="0"/>
              <a:t>решению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5259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/>
              <a:t>Определить последовательность проведения исследования.</a:t>
            </a:r>
          </a:p>
          <a:p>
            <a:pPr lvl="0"/>
            <a:r>
              <a:rPr lang="ru-RU" dirty="0"/>
              <a:t>Сбор и обработка информации </a:t>
            </a:r>
            <a:endParaRPr lang="ru-RU" dirty="0" smtClean="0"/>
          </a:p>
          <a:p>
            <a:pPr lvl="0"/>
            <a:r>
              <a:rPr lang="ru-RU" dirty="0" smtClean="0"/>
              <a:t>Анализ </a:t>
            </a:r>
            <a:r>
              <a:rPr lang="ru-RU" dirty="0"/>
              <a:t>и обобщение полученных материалов </a:t>
            </a:r>
            <a:r>
              <a:rPr lang="ru-RU" dirty="0" smtClean="0"/>
              <a:t>	</a:t>
            </a:r>
          </a:p>
          <a:p>
            <a:pPr lvl="0"/>
            <a:r>
              <a:rPr lang="ru-RU" dirty="0" smtClean="0"/>
              <a:t>Подготовка отчета </a:t>
            </a:r>
          </a:p>
          <a:p>
            <a:pPr lvl="0"/>
            <a:r>
              <a:rPr lang="ru-RU" dirty="0" smtClean="0"/>
              <a:t>Доклад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996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900igr.net/up/datas/203807/03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776863" cy="5976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8738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fs01.infourok.ru/images/doc/26/33987/img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7416823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875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www.xxlbook.ru/imgh1875842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632848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0866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chool115pm.ucoz.ru/issledovatel/0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6048672" cy="6624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83614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www.xxlbook.ru/imgh1008462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5472608" cy="5976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3756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3.infourok.ru/uploads/ex/0e0a/00064f99-8afbb6b7/img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048672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1526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27.userapi.com/c631316/v631316298/2df05/8-pb42Qn8gA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5904655" cy="6264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46091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img1.labirint.ru/books/242879/scrn_big_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476672"/>
            <a:ext cx="6655136" cy="56494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6166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idfedorov.ru/images/_user/images2/Page_22-23_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275317" cy="58655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7674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www.xxlbook.ru/imgh1098717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4203123" cy="55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2669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387</Words>
  <Application>Microsoft Office PowerPoint</Application>
  <PresentationFormat>Экран (4:3)</PresentationFormat>
  <Paragraphs>64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Организация проблемно-поисковой (исследовательской) деятельности младших школьников . </vt:lpstr>
      <vt:lpstr>Умения </vt:lpstr>
      <vt:lpstr>Презентация PowerPoint</vt:lpstr>
      <vt:lpstr> </vt:lpstr>
      <vt:lpstr>Этапы</vt:lpstr>
      <vt:lpstr>Учитель должен</vt:lpstr>
      <vt:lpstr>Ученик 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Цель программы </vt:lpstr>
      <vt:lpstr>Задачи программы: </vt:lpstr>
      <vt:lpstr>Презентация PowerPoint</vt:lpstr>
      <vt:lpstr>Тренинг исследовательских способностей</vt:lpstr>
      <vt:lpstr>Этапы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проблемно-поисковой (исследовательской) деятельности младших школьников .</dc:title>
  <dc:creator>Света</dc:creator>
  <cp:lastModifiedBy>Света</cp:lastModifiedBy>
  <cp:revision>9</cp:revision>
  <dcterms:created xsi:type="dcterms:W3CDTF">2019-08-23T09:30:13Z</dcterms:created>
  <dcterms:modified xsi:type="dcterms:W3CDTF">2019-08-24T20:58:26Z</dcterms:modified>
</cp:coreProperties>
</file>