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ru-RU" sz="1200" smtClean="0">
                <a:solidFill>
                  <a:srgbClr val="FEFAC9"/>
                </a:solidFill>
                <a:latin typeface="Constantia"/>
              </a:rPr>
              <a:t>27.4.15</a:t>
            </a:r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lnSpc>
                <a:spcPct val="100000"/>
              </a:lnSpc>
            </a:pPr>
            <a:fld id="{7D4D663E-A762-42EF-8BAC-C899AF9C316D}" type="slidenum">
              <a:rPr lang="ru-RU" sz="1600" smtClean="0">
                <a:solidFill>
                  <a:srgbClr val="FEFAC9"/>
                </a:solidFill>
                <a:latin typeface="Constantia"/>
              </a:rPr>
              <a:pPr algn="ctr">
                <a:lnSpc>
                  <a:spcPct val="100000"/>
                </a:lnSpc>
              </a:pPr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ru-RU" sz="1200" smtClean="0">
                <a:solidFill>
                  <a:srgbClr val="FEFAC9"/>
                </a:solidFill>
                <a:latin typeface="Constantia"/>
              </a:rPr>
              <a:t>27.4.15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lnSpc>
                <a:spcPct val="100000"/>
              </a:lnSpc>
            </a:pPr>
            <a:fld id="{7D4D663E-A762-42EF-8BAC-C899AF9C316D}" type="slidenum">
              <a:rPr lang="ru-RU" sz="1600" smtClean="0">
                <a:solidFill>
                  <a:srgbClr val="FEFAC9"/>
                </a:solidFill>
                <a:latin typeface="Constantia"/>
              </a:rPr>
              <a:pPr algn="ctr">
                <a:lnSpc>
                  <a:spcPct val="100000"/>
                </a:lnSpc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ru-RU" sz="1200" smtClean="0">
                <a:solidFill>
                  <a:srgbClr val="FEFAC9"/>
                </a:solidFill>
                <a:latin typeface="Constantia"/>
              </a:rPr>
              <a:t>27.4.15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fld id="{7D4D663E-A762-42EF-8BAC-C899AF9C316D}" type="slidenum">
              <a:rPr lang="ru-RU" sz="1600" smtClean="0">
                <a:solidFill>
                  <a:srgbClr val="FEFAC9"/>
                </a:solidFill>
                <a:latin typeface="Constantia"/>
              </a:rPr>
              <a:pPr algn="ctr">
                <a:lnSpc>
                  <a:spcPct val="100000"/>
                </a:lnSpc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ru-RU" sz="1200" smtClean="0">
                <a:solidFill>
                  <a:srgbClr val="FEFAC9"/>
                </a:solidFill>
                <a:latin typeface="Constantia"/>
              </a:rPr>
              <a:t>27.4.15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lnSpc>
                <a:spcPct val="100000"/>
              </a:lnSpc>
            </a:pPr>
            <a:fld id="{7D4D663E-A762-42EF-8BAC-C899AF9C316D}" type="slidenum">
              <a:rPr lang="ru-RU" sz="1600" smtClean="0">
                <a:solidFill>
                  <a:srgbClr val="FEFAC9"/>
                </a:solidFill>
                <a:latin typeface="Constantia"/>
              </a:rPr>
              <a:pPr algn="ctr">
                <a:lnSpc>
                  <a:spcPct val="100000"/>
                </a:lnSpc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ru-RU" sz="1200" smtClean="0">
                <a:solidFill>
                  <a:srgbClr val="FEFAC9"/>
                </a:solidFill>
                <a:latin typeface="Constantia"/>
              </a:rPr>
              <a:t>27.4.15</a:t>
            </a: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lnSpc>
                <a:spcPct val="100000"/>
              </a:lnSpc>
            </a:pPr>
            <a:fld id="{7D4D663E-A762-42EF-8BAC-C899AF9C316D}" type="slidenum">
              <a:rPr lang="ru-RU" sz="1600" smtClean="0">
                <a:solidFill>
                  <a:srgbClr val="FEFAC9"/>
                </a:solidFill>
                <a:latin typeface="Constantia"/>
              </a:rPr>
              <a:pPr algn="ctr">
                <a:lnSpc>
                  <a:spcPct val="100000"/>
                </a:lnSpc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ru-RU" sz="1200" smtClean="0">
                <a:solidFill>
                  <a:srgbClr val="FEFAC9"/>
                </a:solidFill>
                <a:latin typeface="Constantia"/>
              </a:rPr>
              <a:t>27.4.15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lnSpc>
                <a:spcPct val="100000"/>
              </a:lnSpc>
            </a:pPr>
            <a:fld id="{7D4D663E-A762-42EF-8BAC-C899AF9C316D}" type="slidenum">
              <a:rPr lang="ru-RU" sz="1600" smtClean="0">
                <a:solidFill>
                  <a:srgbClr val="FEFAC9"/>
                </a:solidFill>
                <a:latin typeface="Constantia"/>
              </a:rPr>
              <a:pPr algn="ctr">
                <a:lnSpc>
                  <a:spcPct val="100000"/>
                </a:lnSpc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ru-RU" sz="1200" smtClean="0">
                <a:solidFill>
                  <a:srgbClr val="FEFAC9"/>
                </a:solidFill>
                <a:latin typeface="Constantia"/>
              </a:rPr>
              <a:t>27.4.15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lnSpc>
                <a:spcPct val="100000"/>
              </a:lnSpc>
            </a:pPr>
            <a:fld id="{7D4D663E-A762-42EF-8BAC-C899AF9C316D}" type="slidenum">
              <a:rPr lang="ru-RU" sz="1600" smtClean="0">
                <a:solidFill>
                  <a:srgbClr val="FEFAC9"/>
                </a:solidFill>
                <a:latin typeface="Constantia"/>
              </a:rPr>
              <a:pPr algn="ctr">
                <a:lnSpc>
                  <a:spcPct val="100000"/>
                </a:lnSpc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ru-RU" sz="1200" smtClean="0">
                <a:solidFill>
                  <a:srgbClr val="FEFAC9"/>
                </a:solidFill>
                <a:latin typeface="Constantia"/>
              </a:rPr>
              <a:t>27.4.15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lnSpc>
                <a:spcPct val="100000"/>
              </a:lnSpc>
            </a:pPr>
            <a:fld id="{7D4D663E-A762-42EF-8BAC-C899AF9C316D}" type="slidenum">
              <a:rPr lang="ru-RU" sz="1600" smtClean="0">
                <a:solidFill>
                  <a:srgbClr val="FEFAC9"/>
                </a:solidFill>
                <a:latin typeface="Constantia"/>
              </a:rPr>
              <a:pPr algn="ctr">
                <a:lnSpc>
                  <a:spcPct val="100000"/>
                </a:lnSpc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ru-RU" sz="1200" smtClean="0">
                <a:solidFill>
                  <a:srgbClr val="FEFAC9"/>
                </a:solidFill>
                <a:latin typeface="Constantia"/>
              </a:rPr>
              <a:t>27.4.15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lnSpc>
                <a:spcPct val="100000"/>
              </a:lnSpc>
            </a:pPr>
            <a:fld id="{7D4D663E-A762-42EF-8BAC-C899AF9C316D}" type="slidenum">
              <a:rPr lang="ru-RU" sz="1600" smtClean="0">
                <a:solidFill>
                  <a:srgbClr val="FEFAC9"/>
                </a:solidFill>
                <a:latin typeface="Constantia"/>
              </a:rPr>
              <a:pPr algn="ctr">
                <a:lnSpc>
                  <a:spcPct val="100000"/>
                </a:lnSpc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ru-RU" sz="1200" smtClean="0">
                <a:solidFill>
                  <a:srgbClr val="FEFAC9"/>
                </a:solidFill>
                <a:latin typeface="Constantia"/>
              </a:rPr>
              <a:t>27.4.15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lnSpc>
                <a:spcPct val="100000"/>
              </a:lnSpc>
            </a:pPr>
            <a:fld id="{7D4D663E-A762-42EF-8BAC-C899AF9C316D}" type="slidenum">
              <a:rPr lang="ru-RU" sz="1600" smtClean="0">
                <a:solidFill>
                  <a:srgbClr val="FEFAC9"/>
                </a:solidFill>
                <a:latin typeface="Constantia"/>
              </a:rPr>
              <a:pPr algn="ctr">
                <a:lnSpc>
                  <a:spcPct val="100000"/>
                </a:lnSpc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ru-RU" sz="1200" smtClean="0">
                <a:solidFill>
                  <a:srgbClr val="FEFAC9"/>
                </a:solidFill>
                <a:latin typeface="Constantia"/>
              </a:rPr>
              <a:t>27.4.15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lnSpc>
                <a:spcPct val="100000"/>
              </a:lnSpc>
            </a:pPr>
            <a:fld id="{7D4D663E-A762-42EF-8BAC-C899AF9C316D}" type="slidenum">
              <a:rPr lang="ru-RU" sz="1600" smtClean="0">
                <a:solidFill>
                  <a:srgbClr val="FEFAC9"/>
                </a:solidFill>
                <a:latin typeface="Constantia"/>
              </a:rPr>
              <a:pPr algn="ctr">
                <a:lnSpc>
                  <a:spcPct val="100000"/>
                </a:lnSpc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200" smtClean="0">
                <a:solidFill>
                  <a:srgbClr val="FEFAC9"/>
                </a:solidFill>
                <a:latin typeface="Constantia"/>
              </a:rPr>
              <a:t>27.4.15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algn="ctr">
              <a:lnSpc>
                <a:spcPct val="100000"/>
              </a:lnSpc>
            </a:pPr>
            <a:fld id="{7D4D663E-A762-42EF-8BAC-C899AF9C316D}" type="slidenum">
              <a:rPr lang="ru-RU" sz="1600" smtClean="0">
                <a:solidFill>
                  <a:srgbClr val="FEFAC9"/>
                </a:solidFill>
                <a:latin typeface="Constantia"/>
              </a:rPr>
              <a:pPr algn="ctr">
                <a:lnSpc>
                  <a:spcPct val="100000"/>
                </a:lnSpc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Рисунок 3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990" y="116632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56916" y="1628800"/>
            <a:ext cx="546014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mpact" pitchFamily="34" charset="0"/>
              </a:rPr>
              <a:t>«Животные на войне</a:t>
            </a:r>
            <a:r>
              <a:rPr lang="ru-RU" sz="4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Impact" pitchFamily="34" charset="0"/>
              </a:rPr>
              <a:t>»</a:t>
            </a:r>
            <a:endParaRPr lang="ru-RU" sz="4400" dirty="0" smtClean="0">
              <a:solidFill>
                <a:schemeClr val="accent6">
                  <a:lumMod val="20000"/>
                  <a:lumOff val="80000"/>
                </a:schemeClr>
              </a:solidFill>
              <a:latin typeface="Impact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9640" y="367920"/>
            <a:ext cx="4410360" cy="3160080"/>
          </a:xfrm>
          <a:prstGeom prst="rect">
            <a:avLst/>
          </a:prstGeom>
        </p:spPr>
      </p:pic>
      <p:pic>
        <p:nvPicPr>
          <p:cNvPr id="39" name="Рисунок 3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72000" y="3744000"/>
            <a:ext cx="5256000" cy="28951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076057" y="980728"/>
            <a:ext cx="40679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</a:rPr>
              <a:t>В тяжелые годы рядом с солдатами на </a:t>
            </a:r>
            <a:r>
              <a:rPr lang="ru-RU" sz="2000" dirty="0" smtClean="0">
                <a:solidFill>
                  <a:schemeClr val="bg1"/>
                </a:solidFill>
              </a:rPr>
              <a:t>фронте </a:t>
            </a:r>
            <a:r>
              <a:rPr lang="ru-RU" sz="2000" dirty="0">
                <a:solidFill>
                  <a:schemeClr val="bg1"/>
                </a:solidFill>
              </a:rPr>
              <a:t>воевали и те, кого мы </a:t>
            </a:r>
            <a:r>
              <a:rPr lang="ru-RU" sz="2000" dirty="0" smtClean="0">
                <a:solidFill>
                  <a:schemeClr val="bg1"/>
                </a:solidFill>
              </a:rPr>
              <a:t>называем братьями </a:t>
            </a:r>
            <a:r>
              <a:rPr lang="ru-RU" sz="2000" dirty="0">
                <a:solidFill>
                  <a:schemeClr val="bg1"/>
                </a:solidFill>
              </a:rPr>
              <a:t>нашими меньшими: звери </a:t>
            </a:r>
            <a:r>
              <a:rPr lang="ru-RU" sz="2000" dirty="0" smtClean="0">
                <a:solidFill>
                  <a:schemeClr val="bg1"/>
                </a:solidFill>
              </a:rPr>
              <a:t>и  </a:t>
            </a:r>
            <a:r>
              <a:rPr lang="ru-RU" sz="2000" dirty="0">
                <a:solidFill>
                  <a:schemeClr val="bg1"/>
                </a:solidFill>
              </a:rPr>
              <a:t>птицы</a:t>
            </a:r>
            <a:r>
              <a:rPr lang="ru-RU" sz="2000" dirty="0" smtClean="0">
                <a:solidFill>
                  <a:schemeClr val="bg1"/>
                </a:solidFill>
              </a:rPr>
              <a:t>. 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5990" y="4365104"/>
            <a:ext cx="28667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Им не давали орденов,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они не получали званий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Рисунок 3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7664" y="404664"/>
            <a:ext cx="6222480" cy="46535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576" y="5229200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solidFill>
                  <a:schemeClr val="bg1"/>
                </a:solidFill>
              </a:rPr>
              <a:t>Они тоже сражались за победу. Подрывали вражеские танки, ходили в разведку, находили лазутчиков, были связистами, санитарами, разыскивали фугасы и мины.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Рисунок 4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96000" y="987840"/>
            <a:ext cx="6507000" cy="45561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1767" y="5661248"/>
            <a:ext cx="859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Боец </a:t>
            </a:r>
            <a:r>
              <a:rPr lang="ru-RU" sz="2400" dirty="0">
                <a:solidFill>
                  <a:schemeClr val="bg1"/>
                </a:solidFill>
              </a:rPr>
              <a:t>14-й штурмовой инженерно-саперной бригады –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собака </a:t>
            </a:r>
            <a:r>
              <a:rPr lang="ru-RU" sz="2400" dirty="0">
                <a:solidFill>
                  <a:schemeClr val="bg1"/>
                </a:solidFill>
              </a:rPr>
              <a:t>по имени </a:t>
            </a:r>
            <a:r>
              <a:rPr lang="ru-RU" sz="2400" dirty="0" err="1">
                <a:solidFill>
                  <a:schemeClr val="bg1"/>
                </a:solidFill>
              </a:rPr>
              <a:t>Джульбарс</a:t>
            </a:r>
            <a:r>
              <a:rPr lang="ru-RU" sz="2400" dirty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3608" y="188640"/>
            <a:ext cx="7243264" cy="48607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27584" y="5157192"/>
            <a:ext cx="806489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</a:rPr>
              <a:t>Всего же по военным дорогам от Москвы до Берлина прошагало, проехало и пробежало 68 тысяч Шариков, Бобиков и Мухтаров, породистых и не очень, больших и малых, гладкошерстных и лохматых. Все они внесли неоценимый вклад в дело великой победы над врагом.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Рисунок 4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3560040" cy="4621320"/>
          </a:xfrm>
          <a:prstGeom prst="rect">
            <a:avLst/>
          </a:prstGeom>
        </p:spPr>
      </p:pic>
      <p:pic>
        <p:nvPicPr>
          <p:cNvPr id="44" name="Рисунок 4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032000" y="2664000"/>
            <a:ext cx="4968000" cy="38995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11960" y="980728"/>
            <a:ext cx="47525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solidFill>
                  <a:schemeClr val="bg1"/>
                </a:solidFill>
              </a:rPr>
              <a:t>Какую только службу не приходилось нести нашим собакам…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31640" y="620688"/>
            <a:ext cx="6283152" cy="48966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5616" y="5589240"/>
            <a:ext cx="72728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</a:rPr>
              <a:t>В личном деле кроткого колли по кличке Дик записано: «Призван на службу из Ленинграда и обучен минно-розыскному делу</a:t>
            </a:r>
            <a:r>
              <a:rPr lang="ru-RU" sz="2000" dirty="0" smtClean="0">
                <a:solidFill>
                  <a:schemeClr val="bg1"/>
                </a:solidFill>
              </a:rPr>
              <a:t>.»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Рисунок 4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59632" y="548680"/>
            <a:ext cx="6737136" cy="51170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5949280"/>
            <a:ext cx="5633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</a:rPr>
              <a:t>Овчарка Дина – первая собака-диверсант.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Рисунок 4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6640" y="432000"/>
            <a:ext cx="3861360" cy="2808000"/>
          </a:xfrm>
          <a:prstGeom prst="rect">
            <a:avLst/>
          </a:prstGeom>
        </p:spPr>
      </p:pic>
      <p:pic>
        <p:nvPicPr>
          <p:cNvPr id="48" name="Рисунок 4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47864" y="3573016"/>
            <a:ext cx="5266800" cy="3123720"/>
          </a:xfrm>
          <a:prstGeom prst="rect">
            <a:avLst/>
          </a:prstGeom>
        </p:spPr>
      </p:pic>
      <p:pic>
        <p:nvPicPr>
          <p:cNvPr id="49" name="Рисунок 4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08000" y="504000"/>
            <a:ext cx="4320000" cy="280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5536" y="4149080"/>
            <a:ext cx="28803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</a:rPr>
              <a:t>Собаки-санитары отыскивали в лесах и болотах наших раненых бойцов и приводили к ним медпомощь.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Рисунок 4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86360" y="968040"/>
            <a:ext cx="6533640" cy="500796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Рисунок 5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6000" y="296640"/>
            <a:ext cx="4283992" cy="3276376"/>
          </a:xfrm>
          <a:prstGeom prst="rect">
            <a:avLst/>
          </a:prstGeom>
        </p:spPr>
      </p:pic>
      <p:pic>
        <p:nvPicPr>
          <p:cNvPr id="52" name="Рисунок 5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27984" y="3673096"/>
            <a:ext cx="4486696" cy="31849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4293096"/>
            <a:ext cx="453650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Лошади </a:t>
            </a:r>
            <a:r>
              <a:rPr lang="ru-RU" sz="2400" dirty="0">
                <a:solidFill>
                  <a:schemeClr val="bg1"/>
                </a:solidFill>
              </a:rPr>
              <a:t>старались как умели,</a:t>
            </a:r>
          </a:p>
          <a:p>
            <a:r>
              <a:rPr lang="ru-RU" sz="2400" dirty="0">
                <a:solidFill>
                  <a:schemeClr val="bg1"/>
                </a:solidFill>
              </a:rPr>
              <a:t>Вынесли героев из атак – </a:t>
            </a:r>
          </a:p>
          <a:p>
            <a:r>
              <a:rPr lang="ru-RU" sz="2400" dirty="0">
                <a:solidFill>
                  <a:schemeClr val="bg1"/>
                </a:solidFill>
              </a:rPr>
              <a:t>Чтоб герои в песнях прогремели,</a:t>
            </a:r>
          </a:p>
          <a:p>
            <a:r>
              <a:rPr lang="ru-RU" sz="2400" dirty="0">
                <a:solidFill>
                  <a:schemeClr val="bg1"/>
                </a:solidFill>
              </a:rPr>
              <a:t>Только не споют о лошадях. 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364088" y="836712"/>
            <a:ext cx="24953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/>
              <a:t>Лошади в бою</a:t>
            </a:r>
            <a:endParaRPr lang="ru-RU" sz="2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Рисунок 5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31640" y="260648"/>
            <a:ext cx="6696000" cy="540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8106" y="5877272"/>
            <a:ext cx="8885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В войну лошадей применяли и как транспортную силу, особенно в артиллерии.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Рисунок 5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8720" y="1015560"/>
            <a:ext cx="7333920" cy="48002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4983" y="6021288"/>
            <a:ext cx="88190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Трудно представить нашу победу без этих красивых и благородных животных.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Рисунок 5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52080" y="1105920"/>
            <a:ext cx="6667200" cy="46191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19872" y="476672"/>
            <a:ext cx="26076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Голуби на службе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Рисунок 5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8000" y="562680"/>
            <a:ext cx="3744720" cy="5197320"/>
          </a:xfrm>
          <a:prstGeom prst="rect">
            <a:avLst/>
          </a:prstGeom>
        </p:spPr>
      </p:pic>
      <p:pic>
        <p:nvPicPr>
          <p:cNvPr id="57" name="Рисунок 5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12000" y="1963080"/>
            <a:ext cx="3171600" cy="42289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16016" y="476672"/>
            <a:ext cx="42484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</a:rPr>
              <a:t>Но ведь не только почтальонами были голуби. Они применялись и для уничтожения объектов противника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3568" y="836712"/>
            <a:ext cx="7668496" cy="494132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15816" y="260648"/>
            <a:ext cx="35103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Лоси и олени на фронте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Рисунок 5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11240" cy="52801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536" y="5805264"/>
            <a:ext cx="84249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solidFill>
                  <a:schemeClr val="bg1"/>
                </a:solidFill>
              </a:rPr>
              <a:t>Оленей часто использовали не только для отправки раненых и доставки военных грузов, но и при заброске разведчиков в тыл врага, для вывоза подбитых самолетов и их экипажей и для поддержки связи с пограничниками.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Рисунок 5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0000" y="432000"/>
            <a:ext cx="3178080" cy="4899240"/>
          </a:xfrm>
          <a:prstGeom prst="rect">
            <a:avLst/>
          </a:prstGeom>
        </p:spPr>
      </p:pic>
      <p:pic>
        <p:nvPicPr>
          <p:cNvPr id="61" name="Рисунок 6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10200" y="2304000"/>
            <a:ext cx="4285800" cy="39049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067944" y="692696"/>
            <a:ext cx="48965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Кошки - участники Великой Отечественной войны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Рисунок 6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3568" y="548680"/>
            <a:ext cx="4400280" cy="5590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48065" y="1340768"/>
            <a:ext cx="381642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</a:rPr>
              <a:t>Кошка </a:t>
            </a:r>
            <a:r>
              <a:rPr lang="ru-RU" sz="2000" dirty="0" err="1">
                <a:solidFill>
                  <a:schemeClr val="bg1"/>
                </a:solidFill>
              </a:rPr>
              <a:t>Фэйт</a:t>
            </a:r>
            <a:r>
              <a:rPr lang="ru-RU" sz="2000" dirty="0">
                <a:solidFill>
                  <a:schemeClr val="bg1"/>
                </a:solidFill>
              </a:rPr>
              <a:t> из лондонской церкви Святого Августина и Святой Веры первой из кошек была удостоена медали Марии </a:t>
            </a:r>
            <a:r>
              <a:rPr lang="ru-RU" sz="2000" dirty="0" err="1">
                <a:solidFill>
                  <a:schemeClr val="bg1"/>
                </a:solidFill>
              </a:rPr>
              <a:t>Дикин</a:t>
            </a:r>
            <a:r>
              <a:rPr lang="ru-RU" sz="2000" dirty="0">
                <a:solidFill>
                  <a:schemeClr val="bg1"/>
                </a:solidFill>
              </a:rPr>
              <a:t>. Эта почетная награда равнозначна высшей военной награде в Англии — Кресту Ордена Виктории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9590" y="2564904"/>
            <a:ext cx="63374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bg1"/>
                </a:solidFill>
              </a:rPr>
              <a:t>Спасибо за внимание!</a:t>
            </a:r>
            <a:endParaRPr lang="ru-RU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20</TotalTime>
  <Words>324</Words>
  <Application>Microsoft Office PowerPoint</Application>
  <PresentationFormat>Экран (4:3)</PresentationFormat>
  <Paragraphs>26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Апекс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5</cp:revision>
  <dcterms:modified xsi:type="dcterms:W3CDTF">2019-02-11T02:59:52Z</dcterms:modified>
</cp:coreProperties>
</file>