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8" r:id="rId2"/>
    <p:sldId id="259" r:id="rId3"/>
    <p:sldId id="260" r:id="rId4"/>
    <p:sldId id="266" r:id="rId5"/>
    <p:sldId id="267" r:id="rId6"/>
    <p:sldId id="269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114" y="2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5CEDC7-109A-4E36-994D-86691F904204}" type="datetimeFigureOut">
              <a:rPr lang="ru-RU" smtClean="0"/>
              <a:t>ср 29.09.21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D3571F-94AA-4A1F-888F-6A36266B16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32474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A86AF-A231-4A4E-BBD8-2555285D61CD}" type="datetimeFigureOut">
              <a:rPr lang="ru-RU" smtClean="0"/>
              <a:pPr/>
              <a:t>ср 29.09.21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9FDD1A-667D-4D41-B8D2-7CC8D5A044E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A86AF-A231-4A4E-BBD8-2555285D61CD}" type="datetimeFigureOut">
              <a:rPr lang="ru-RU" smtClean="0"/>
              <a:pPr/>
              <a:t>ср 29.09.21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9FDD1A-667D-4D41-B8D2-7CC8D5A044E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A86AF-A231-4A4E-BBD8-2555285D61CD}" type="datetimeFigureOut">
              <a:rPr lang="ru-RU" smtClean="0"/>
              <a:pPr/>
              <a:t>ср 29.09.21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9FDD1A-667D-4D41-B8D2-7CC8D5A044E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A86AF-A231-4A4E-BBD8-2555285D61CD}" type="datetimeFigureOut">
              <a:rPr lang="ru-RU" smtClean="0"/>
              <a:pPr/>
              <a:t>ср 29.09.21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9FDD1A-667D-4D41-B8D2-7CC8D5A044E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A86AF-A231-4A4E-BBD8-2555285D61CD}" type="datetimeFigureOut">
              <a:rPr lang="ru-RU" smtClean="0"/>
              <a:pPr/>
              <a:t>ср 29.09.21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9FDD1A-667D-4D41-B8D2-7CC8D5A044E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A86AF-A231-4A4E-BBD8-2555285D61CD}" type="datetimeFigureOut">
              <a:rPr lang="ru-RU" smtClean="0"/>
              <a:pPr/>
              <a:t>ср 29.09.21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9FDD1A-667D-4D41-B8D2-7CC8D5A044E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A86AF-A231-4A4E-BBD8-2555285D61CD}" type="datetimeFigureOut">
              <a:rPr lang="ru-RU" smtClean="0"/>
              <a:pPr/>
              <a:t>ср 29.09.21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9FDD1A-667D-4D41-B8D2-7CC8D5A044E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A86AF-A231-4A4E-BBD8-2555285D61CD}" type="datetimeFigureOut">
              <a:rPr lang="ru-RU" smtClean="0"/>
              <a:pPr/>
              <a:t>ср 29.09.21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9FDD1A-667D-4D41-B8D2-7CC8D5A044E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A86AF-A231-4A4E-BBD8-2555285D61CD}" type="datetimeFigureOut">
              <a:rPr lang="ru-RU" smtClean="0"/>
              <a:pPr/>
              <a:t>ср 29.09.21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9FDD1A-667D-4D41-B8D2-7CC8D5A044E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A86AF-A231-4A4E-BBD8-2555285D61CD}" type="datetimeFigureOut">
              <a:rPr lang="ru-RU" smtClean="0"/>
              <a:pPr/>
              <a:t>ср 29.09.21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9FDD1A-667D-4D41-B8D2-7CC8D5A044E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A86AF-A231-4A4E-BBD8-2555285D61CD}" type="datetimeFigureOut">
              <a:rPr lang="ru-RU" smtClean="0"/>
              <a:pPr/>
              <a:t>ср 29.09.21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9FDD1A-667D-4D41-B8D2-7CC8D5A044E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A6CA86AF-A231-4A4E-BBD8-2555285D61CD}" type="datetimeFigureOut">
              <a:rPr lang="ru-RU" smtClean="0"/>
              <a:pPr/>
              <a:t>ср 29.09.21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949FDD1A-667D-4D41-B8D2-7CC8D5A044E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11" Type="http://schemas.openxmlformats.org/officeDocument/2006/relationships/image" Target="../media/image14.jpeg"/><Relationship Id="rId5" Type="http://schemas.openxmlformats.org/officeDocument/2006/relationships/image" Target="../media/image8.jpeg"/><Relationship Id="rId10" Type="http://schemas.openxmlformats.org/officeDocument/2006/relationships/image" Target="../media/image13.jpeg"/><Relationship Id="rId4" Type="http://schemas.openxmlformats.org/officeDocument/2006/relationships/image" Target="../media/image7.jpeg"/><Relationship Id="rId9" Type="http://schemas.openxmlformats.org/officeDocument/2006/relationships/image" Target="../media/image1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12" Type="http://schemas.openxmlformats.org/officeDocument/2006/relationships/image" Target="../media/image31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11" Type="http://schemas.openxmlformats.org/officeDocument/2006/relationships/image" Target="../media/image22.jpeg"/><Relationship Id="rId5" Type="http://schemas.openxmlformats.org/officeDocument/2006/relationships/image" Target="../media/image27.jpeg"/><Relationship Id="rId10" Type="http://schemas.openxmlformats.org/officeDocument/2006/relationships/image" Target="../media/image23.jpeg"/><Relationship Id="rId4" Type="http://schemas.openxmlformats.org/officeDocument/2006/relationships/image" Target="../media/image26.jpeg"/><Relationship Id="rId9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/>
              <a:t>Замечали ли вы осенью стаи улетающих птиц?</a:t>
            </a:r>
          </a:p>
        </p:txBody>
      </p:sp>
      <p:pic>
        <p:nvPicPr>
          <p:cNvPr id="4" name="Содержимое 3" descr="стая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14414" y="1500174"/>
            <a:ext cx="3071834" cy="2018317"/>
          </a:xfrm>
        </p:spPr>
      </p:pic>
      <p:pic>
        <p:nvPicPr>
          <p:cNvPr id="5" name="Рисунок 4" descr="стая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86446" y="1500174"/>
            <a:ext cx="3028953" cy="2052587"/>
          </a:xfrm>
          <a:prstGeom prst="rect">
            <a:avLst/>
          </a:prstGeom>
        </p:spPr>
      </p:pic>
      <p:pic>
        <p:nvPicPr>
          <p:cNvPr id="6" name="Рисунок 5" descr="стая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4414" y="3714752"/>
            <a:ext cx="3143272" cy="237572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643438" y="3786190"/>
            <a:ext cx="421484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Как называют таких птиц?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786314" y="5500702"/>
            <a:ext cx="3857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C00000"/>
                </a:solidFill>
              </a:rPr>
              <a:t>ПЕРЕЛЁТНЫЕ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Первый птичий секрет</a:t>
            </a:r>
          </a:p>
        </p:txBody>
      </p:sp>
      <p:pic>
        <p:nvPicPr>
          <p:cNvPr id="4" name="Содержимое 3" descr="грач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215206" y="2643183"/>
            <a:ext cx="1725034" cy="1147932"/>
          </a:xfrm>
        </p:spPr>
      </p:pic>
      <p:pic>
        <p:nvPicPr>
          <p:cNvPr id="5" name="Рисунок 4" descr="жав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414" y="5500702"/>
            <a:ext cx="1857388" cy="1232630"/>
          </a:xfrm>
          <a:prstGeom prst="rect">
            <a:avLst/>
          </a:prstGeom>
        </p:spPr>
      </p:pic>
      <p:pic>
        <p:nvPicPr>
          <p:cNvPr id="6" name="Рисунок 5" descr="загруженное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00958" y="5412182"/>
            <a:ext cx="1375564" cy="1309776"/>
          </a:xfrm>
          <a:prstGeom prst="rect">
            <a:avLst/>
          </a:prstGeom>
        </p:spPr>
      </p:pic>
      <p:pic>
        <p:nvPicPr>
          <p:cNvPr id="7" name="Рисунок 6" descr="зябл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00628" y="1285860"/>
            <a:ext cx="1482631" cy="1237997"/>
          </a:xfrm>
          <a:prstGeom prst="rect">
            <a:avLst/>
          </a:prstGeom>
        </p:spPr>
      </p:pic>
      <p:pic>
        <p:nvPicPr>
          <p:cNvPr id="8" name="Рисунок 7" descr="иволга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42976" y="3929066"/>
            <a:ext cx="1928826" cy="1444758"/>
          </a:xfrm>
          <a:prstGeom prst="rect">
            <a:avLst/>
          </a:prstGeom>
        </p:spPr>
      </p:pic>
      <p:pic>
        <p:nvPicPr>
          <p:cNvPr id="9" name="Рисунок 8" descr="куку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86116" y="1285860"/>
            <a:ext cx="1428760" cy="1144146"/>
          </a:xfrm>
          <a:prstGeom prst="rect">
            <a:avLst/>
          </a:prstGeom>
        </p:spPr>
      </p:pic>
      <p:pic>
        <p:nvPicPr>
          <p:cNvPr id="10" name="Рисунок 9" descr="ласточка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42976" y="2643182"/>
            <a:ext cx="1955464" cy="1214446"/>
          </a:xfrm>
          <a:prstGeom prst="rect">
            <a:avLst/>
          </a:prstGeom>
        </p:spPr>
      </p:pic>
      <p:pic>
        <p:nvPicPr>
          <p:cNvPr id="11" name="Рисунок 10" descr="стриж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42976" y="1285860"/>
            <a:ext cx="1928826" cy="1172030"/>
          </a:xfrm>
          <a:prstGeom prst="rect">
            <a:avLst/>
          </a:prstGeom>
        </p:spPr>
      </p:pic>
      <p:pic>
        <p:nvPicPr>
          <p:cNvPr id="12" name="Рисунок 11" descr="цапля.jp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143768" y="1214422"/>
            <a:ext cx="1762363" cy="1194275"/>
          </a:xfrm>
          <a:prstGeom prst="rect">
            <a:avLst/>
          </a:prstGeom>
        </p:spPr>
      </p:pic>
      <p:pic>
        <p:nvPicPr>
          <p:cNvPr id="13" name="Рисунок 12" descr="скв.jp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286644" y="4000504"/>
            <a:ext cx="1656485" cy="1240765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214414" y="1285860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214414" y="2714620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285852" y="4000504"/>
            <a:ext cx="2143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714612" y="5572140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357554" y="1428736"/>
            <a:ext cx="2143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072066" y="1428736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6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572528" y="2000240"/>
            <a:ext cx="2143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7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358082" y="2643182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8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358082" y="4714884"/>
            <a:ext cx="2143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9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358214" y="6286520"/>
            <a:ext cx="500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10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643306" y="5572140"/>
            <a:ext cx="285752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chemeClr val="bg2">
                    <a:lumMod val="50000"/>
                  </a:schemeClr>
                </a:solidFill>
              </a:rPr>
              <a:t>Куда улетают птицы?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286116" y="2643182"/>
            <a:ext cx="321471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ru-RU" b="1" dirty="0">
                <a:solidFill>
                  <a:srgbClr val="C00000"/>
                </a:solidFill>
              </a:rPr>
              <a:t>Стриж</a:t>
            </a:r>
          </a:p>
          <a:p>
            <a:pPr marL="342900" indent="-342900">
              <a:buFont typeface="+mj-lt"/>
              <a:buAutoNum type="arabicPeriod"/>
            </a:pPr>
            <a:r>
              <a:rPr lang="ru-RU" b="1" dirty="0">
                <a:solidFill>
                  <a:srgbClr val="C00000"/>
                </a:solidFill>
              </a:rPr>
              <a:t>Ласточка </a:t>
            </a:r>
          </a:p>
          <a:p>
            <a:pPr marL="342900" indent="-342900">
              <a:buFont typeface="+mj-lt"/>
              <a:buAutoNum type="arabicPeriod"/>
            </a:pPr>
            <a:r>
              <a:rPr lang="ru-RU" b="1" dirty="0">
                <a:solidFill>
                  <a:srgbClr val="C00000"/>
                </a:solidFill>
              </a:rPr>
              <a:t>Иволга </a:t>
            </a:r>
          </a:p>
          <a:p>
            <a:pPr marL="342900" indent="-342900">
              <a:buFont typeface="+mj-lt"/>
              <a:buAutoNum type="arabicPeriod"/>
            </a:pPr>
            <a:r>
              <a:rPr lang="ru-RU" b="1" dirty="0">
                <a:solidFill>
                  <a:srgbClr val="C00000"/>
                </a:solidFill>
              </a:rPr>
              <a:t>Жаворонок </a:t>
            </a:r>
          </a:p>
          <a:p>
            <a:pPr marL="342900" indent="-342900">
              <a:buFont typeface="+mj-lt"/>
              <a:buAutoNum type="arabicPeriod"/>
            </a:pPr>
            <a:r>
              <a:rPr lang="ru-RU" b="1" dirty="0">
                <a:solidFill>
                  <a:srgbClr val="C00000"/>
                </a:solidFill>
              </a:rPr>
              <a:t>Кукушка </a:t>
            </a:r>
          </a:p>
          <a:p>
            <a:pPr marL="342900" indent="-342900">
              <a:buFont typeface="+mj-lt"/>
              <a:buAutoNum type="arabicPeriod"/>
            </a:pPr>
            <a:r>
              <a:rPr lang="ru-RU" b="1" dirty="0">
                <a:solidFill>
                  <a:srgbClr val="C00000"/>
                </a:solidFill>
              </a:rPr>
              <a:t>Зяблик </a:t>
            </a:r>
          </a:p>
          <a:p>
            <a:pPr marL="342900" indent="-342900">
              <a:buFont typeface="+mj-lt"/>
              <a:buAutoNum type="arabicPeriod"/>
            </a:pPr>
            <a:r>
              <a:rPr lang="ru-RU" b="1" dirty="0">
                <a:solidFill>
                  <a:srgbClr val="C00000"/>
                </a:solidFill>
              </a:rPr>
              <a:t>Цапля </a:t>
            </a:r>
          </a:p>
          <a:p>
            <a:pPr marL="342900" indent="-342900">
              <a:buFont typeface="+mj-lt"/>
              <a:buAutoNum type="arabicPeriod"/>
            </a:pPr>
            <a:r>
              <a:rPr lang="ru-RU" b="1" dirty="0">
                <a:solidFill>
                  <a:srgbClr val="C00000"/>
                </a:solidFill>
              </a:rPr>
              <a:t>Грач </a:t>
            </a:r>
          </a:p>
          <a:p>
            <a:pPr marL="342900" indent="-342900">
              <a:buFont typeface="+mj-lt"/>
              <a:buAutoNum type="arabicPeriod"/>
            </a:pPr>
            <a:r>
              <a:rPr lang="ru-RU" b="1" dirty="0">
                <a:solidFill>
                  <a:srgbClr val="C00000"/>
                </a:solidFill>
              </a:rPr>
              <a:t>Скворец </a:t>
            </a:r>
          </a:p>
          <a:p>
            <a:pPr marL="342900" indent="-342900">
              <a:buFont typeface="+mj-lt"/>
              <a:buAutoNum type="arabicPeriod"/>
            </a:pPr>
            <a:r>
              <a:rPr lang="ru-RU" b="1" dirty="0">
                <a:solidFill>
                  <a:srgbClr val="C00000"/>
                </a:solidFill>
              </a:rPr>
              <a:t>Утка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/>
              <a:t>Перелётные птицы улетают на зиму в тёплые края.</a:t>
            </a:r>
          </a:p>
        </p:txBody>
      </p:sp>
      <p:pic>
        <p:nvPicPr>
          <p:cNvPr id="4" name="Содержимое 3" descr="к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643306" y="1500174"/>
            <a:ext cx="2538414" cy="1901360"/>
          </a:xfrm>
        </p:spPr>
      </p:pic>
      <p:pic>
        <p:nvPicPr>
          <p:cNvPr id="5" name="Рисунок 4" descr="к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16" y="3500438"/>
            <a:ext cx="1952628" cy="1623122"/>
          </a:xfrm>
          <a:prstGeom prst="rect">
            <a:avLst/>
          </a:prstGeom>
        </p:spPr>
      </p:pic>
      <p:pic>
        <p:nvPicPr>
          <p:cNvPr id="6" name="Рисунок 5" descr="к5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4414" y="3571876"/>
            <a:ext cx="2065815" cy="1357322"/>
          </a:xfrm>
          <a:prstGeom prst="rect">
            <a:avLst/>
          </a:prstGeom>
        </p:spPr>
      </p:pic>
      <p:pic>
        <p:nvPicPr>
          <p:cNvPr id="7" name="Рисунок 6" descr="к6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29388" y="1500174"/>
            <a:ext cx="2495550" cy="1838325"/>
          </a:xfrm>
          <a:prstGeom prst="rect">
            <a:avLst/>
          </a:prstGeom>
        </p:spPr>
      </p:pic>
      <p:pic>
        <p:nvPicPr>
          <p:cNvPr id="8" name="Рисунок 7" descr="к4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85853" y="1500175"/>
            <a:ext cx="1928825" cy="192882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928662" y="5143512"/>
            <a:ext cx="821533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chemeClr val="tx2">
                    <a:lumMod val="75000"/>
                  </a:schemeClr>
                </a:solidFill>
              </a:rPr>
              <a:t>Учёные узнали об этом одевая птицам на лапки лёгкие кольца. Когда птицу с кольцом видели в других странах, об этом сообщали учёным.</a:t>
            </a:r>
          </a:p>
        </p:txBody>
      </p:sp>
      <p:pic>
        <p:nvPicPr>
          <p:cNvPr id="10" name="Рисунок 9" descr="ккк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71934" y="3643314"/>
            <a:ext cx="1907468" cy="14287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b="1" dirty="0"/>
              <a:t>Как же ориентируются птицы в полёте?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357686" y="1214422"/>
            <a:ext cx="4576002" cy="5429288"/>
          </a:xfrm>
        </p:spPr>
        <p:txBody>
          <a:bodyPr>
            <a:normAutofit/>
          </a:bodyPr>
          <a:lstStyle/>
          <a:p>
            <a:r>
              <a:rPr lang="ru-RU" sz="2000" b="1" dirty="0">
                <a:solidFill>
                  <a:schemeClr val="accent5">
                    <a:lumMod val="50000"/>
                  </a:schemeClr>
                </a:solidFill>
              </a:rPr>
              <a:t>Нужно признать, что пока учёные этого до конца не знают.</a:t>
            </a:r>
          </a:p>
          <a:p>
            <a:r>
              <a:rPr lang="ru-RU" sz="2000" b="1" dirty="0">
                <a:solidFill>
                  <a:schemeClr val="accent5">
                    <a:lumMod val="50000"/>
                  </a:schemeClr>
                </a:solidFill>
              </a:rPr>
              <a:t>Одна из гипотез заключается в том, что птицы чувствуют магнитные поля, которые окружают Землю. Магнитные линии располагаются по направлению от северного магнитного полюса к южному. Возможно, именно эти линии и служат для птиц направляющими.</a:t>
            </a:r>
          </a:p>
          <a:p>
            <a:r>
              <a:rPr lang="ru-RU" sz="2000" b="1" dirty="0">
                <a:solidFill>
                  <a:schemeClr val="accent5">
                    <a:lumMod val="50000"/>
                  </a:schemeClr>
                </a:solidFill>
              </a:rPr>
              <a:t>Учёные проводили опыты: на шею голубям вешали магнитные пластинки. Это мешало птицам ориентироваться, но полностью сбить их с пути магнитные пластинки не могли.</a:t>
            </a:r>
          </a:p>
          <a:p>
            <a:endParaRPr lang="ru-RU" dirty="0"/>
          </a:p>
        </p:txBody>
      </p:sp>
      <p:pic>
        <p:nvPicPr>
          <p:cNvPr id="4" name="Рисунок 3" descr="стая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4071942"/>
            <a:ext cx="3332088" cy="2526476"/>
          </a:xfrm>
          <a:prstGeom prst="rect">
            <a:avLst/>
          </a:prstGeom>
        </p:spPr>
      </p:pic>
      <p:pic>
        <p:nvPicPr>
          <p:cNvPr id="5" name="Рисунок 4" descr="шеренга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414" y="1214422"/>
            <a:ext cx="3444899" cy="221457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95936" y="0"/>
            <a:ext cx="8129918" cy="642918"/>
          </a:xfrm>
        </p:spPr>
        <p:txBody>
          <a:bodyPr>
            <a:noAutofit/>
          </a:bodyPr>
          <a:lstStyle/>
          <a:p>
            <a:r>
              <a:rPr lang="ru-RU" sz="2400" b="1" dirty="0">
                <a:solidFill>
                  <a:srgbClr val="7E6BC9">
                    <a:lumMod val="50000"/>
                  </a:srgbClr>
                </a:solidFill>
                <a:effectLst/>
                <a:ea typeface="+mn-ea"/>
                <a:cs typeface="+mn-cs"/>
              </a:rPr>
              <a:t>Дополнительными ориентирами для </a:t>
            </a:r>
            <a:br>
              <a:rPr lang="ru-RU" sz="2400" b="1" dirty="0">
                <a:solidFill>
                  <a:srgbClr val="7E6BC9">
                    <a:lumMod val="50000"/>
                  </a:srgbClr>
                </a:solidFill>
                <a:effectLst/>
                <a:ea typeface="+mn-ea"/>
                <a:cs typeface="+mn-cs"/>
              </a:rPr>
            </a:br>
            <a:r>
              <a:rPr lang="ru-RU" sz="2400" b="1" dirty="0">
                <a:solidFill>
                  <a:srgbClr val="7E6BC9">
                    <a:lumMod val="50000"/>
                  </a:srgbClr>
                </a:solidFill>
                <a:effectLst/>
                <a:ea typeface="+mn-ea"/>
                <a:cs typeface="+mn-cs"/>
              </a:rPr>
              <a:t>определения направления полета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427984" y="1268760"/>
            <a:ext cx="4501734" cy="5232074"/>
          </a:xfrm>
        </p:spPr>
        <p:txBody>
          <a:bodyPr>
            <a:normAutofit fontScale="32500" lnSpcReduction="20000"/>
          </a:bodyPr>
          <a:lstStyle/>
          <a:p>
            <a:r>
              <a:rPr lang="ru-RU" sz="6000" b="1" dirty="0">
                <a:solidFill>
                  <a:schemeClr val="accent5">
                    <a:lumMod val="50000"/>
                  </a:schemeClr>
                </a:solidFill>
              </a:rPr>
              <a:t>служат особенности ландшафтов (поворот реки, горы, группы деревьев). Возможно, что птицы ориентируются также по расположению солнца. При дальних перелетах наибольшее значение имеют, по-видимому, не наземные, а небесные ориентиры: солнце — днем, луна и звезды — ночью.</a:t>
            </a:r>
          </a:p>
          <a:p>
            <a:r>
              <a:rPr lang="ru-RU" sz="6000" b="1" dirty="0">
                <a:solidFill>
                  <a:schemeClr val="accent5">
                    <a:lumMod val="50000"/>
                  </a:schemeClr>
                </a:solidFill>
              </a:rPr>
              <a:t>Скорее всего, птицы в перелетах используют все эти виды ориентиров: магнитное поле, астрономические и наземные ориентиры.</a:t>
            </a:r>
          </a:p>
          <a:p>
            <a:endParaRPr lang="ru-RU" dirty="0"/>
          </a:p>
        </p:txBody>
      </p:sp>
      <p:pic>
        <p:nvPicPr>
          <p:cNvPr id="4" name="Рисунок 3" descr="клин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4429132"/>
            <a:ext cx="3385852" cy="2162178"/>
          </a:xfrm>
          <a:prstGeom prst="rect">
            <a:avLst/>
          </a:prstGeom>
        </p:spPr>
      </p:pic>
      <p:pic>
        <p:nvPicPr>
          <p:cNvPr id="5" name="Рисунок 4" descr="косяк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6" y="642918"/>
            <a:ext cx="3465614" cy="18573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1071546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/>
              <a:t>Как летят птицы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28662" y="857232"/>
            <a:ext cx="8001056" cy="6000768"/>
          </a:xfrm>
        </p:spPr>
        <p:txBody>
          <a:bodyPr>
            <a:normAutofit fontScale="55000" lnSpcReduction="20000"/>
          </a:bodyPr>
          <a:lstStyle/>
          <a:p>
            <a:r>
              <a:rPr lang="ru-RU" b="1" dirty="0"/>
              <a:t>Скворцы, дрозды и другие мелкие птицы летят скученной стаей. Кулики –  шеренгой. Гуси и журавли клином. Утки - косяком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r>
              <a:rPr lang="ru-RU" b="1" dirty="0"/>
              <a:t>Одни летят днём - аисты, журавли, хищные птицы, ласточки, стрижи,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pPr>
              <a:buNone/>
            </a:pPr>
            <a:r>
              <a:rPr lang="ru-RU" dirty="0"/>
              <a:t>   </a:t>
            </a:r>
            <a:r>
              <a:rPr lang="ru-RU" b="1" dirty="0"/>
              <a:t>а другие ночью - мухоловки, славки, трясогузки 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r>
              <a:rPr lang="ru-RU" b="1" dirty="0"/>
              <a:t>некоторые и летят и идут пешком.</a:t>
            </a:r>
          </a:p>
          <a:p>
            <a:pPr>
              <a:buNone/>
            </a:pPr>
            <a:r>
              <a:rPr lang="ru-RU" b="1" dirty="0"/>
              <a:t>       Например, коростель -дергач</a:t>
            </a:r>
          </a:p>
        </p:txBody>
      </p:sp>
      <p:pic>
        <p:nvPicPr>
          <p:cNvPr id="4" name="Рисунок 3" descr="ста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14414" y="1571612"/>
            <a:ext cx="1507475" cy="1143007"/>
          </a:xfrm>
          <a:prstGeom prst="rect">
            <a:avLst/>
          </a:prstGeom>
        </p:spPr>
      </p:pic>
      <p:pic>
        <p:nvPicPr>
          <p:cNvPr id="5" name="Рисунок 4" descr="аист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5852" y="3214686"/>
            <a:ext cx="1357322" cy="911486"/>
          </a:xfrm>
          <a:prstGeom prst="rect">
            <a:avLst/>
          </a:prstGeom>
        </p:spPr>
      </p:pic>
      <p:pic>
        <p:nvPicPr>
          <p:cNvPr id="6" name="Рисунок 5" descr="ж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14678" y="3214686"/>
            <a:ext cx="1264110" cy="934764"/>
          </a:xfrm>
          <a:prstGeom prst="rect">
            <a:avLst/>
          </a:prstGeom>
        </p:spPr>
      </p:pic>
      <p:pic>
        <p:nvPicPr>
          <p:cNvPr id="7" name="Рисунок 6" descr="л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29190" y="3214686"/>
            <a:ext cx="1107467" cy="886856"/>
          </a:xfrm>
          <a:prstGeom prst="rect">
            <a:avLst/>
          </a:prstGeom>
        </p:spPr>
      </p:pic>
      <p:pic>
        <p:nvPicPr>
          <p:cNvPr id="8" name="Рисунок 7" descr="м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285853" y="4822018"/>
            <a:ext cx="1285884" cy="964413"/>
          </a:xfrm>
          <a:prstGeom prst="rect">
            <a:avLst/>
          </a:prstGeom>
        </p:spPr>
      </p:pic>
      <p:pic>
        <p:nvPicPr>
          <p:cNvPr id="9" name="Рисунок 8" descr="сл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61033" y="4727853"/>
            <a:ext cx="1309690" cy="1087043"/>
          </a:xfrm>
          <a:prstGeom prst="rect">
            <a:avLst/>
          </a:prstGeom>
        </p:spPr>
      </p:pic>
      <p:pic>
        <p:nvPicPr>
          <p:cNvPr id="10" name="Рисунок 9" descr="тр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00628" y="4714884"/>
            <a:ext cx="1136761" cy="1021646"/>
          </a:xfrm>
          <a:prstGeom prst="rect">
            <a:avLst/>
          </a:prstGeom>
        </p:spPr>
      </p:pic>
      <p:pic>
        <p:nvPicPr>
          <p:cNvPr id="11" name="Рисунок 10" descr="клин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929190" y="1571612"/>
            <a:ext cx="1714512" cy="1126502"/>
          </a:xfrm>
          <a:prstGeom prst="rect">
            <a:avLst/>
          </a:prstGeom>
        </p:spPr>
      </p:pic>
      <p:pic>
        <p:nvPicPr>
          <p:cNvPr id="12" name="Рисунок 11" descr="косяк.jp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858016" y="1571612"/>
            <a:ext cx="1999392" cy="1071570"/>
          </a:xfrm>
          <a:prstGeom prst="rect">
            <a:avLst/>
          </a:prstGeom>
        </p:spPr>
      </p:pic>
      <p:pic>
        <p:nvPicPr>
          <p:cNvPr id="13" name="Рисунок 12" descr="шеренга.jp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071802" y="1571612"/>
            <a:ext cx="1643074" cy="1056262"/>
          </a:xfrm>
          <a:prstGeom prst="rect">
            <a:avLst/>
          </a:prstGeom>
        </p:spPr>
      </p:pic>
      <p:pic>
        <p:nvPicPr>
          <p:cNvPr id="14" name="Рисунок 13" descr="коростель.jp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929190" y="5943606"/>
            <a:ext cx="1332262" cy="91439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6357950" y="3429000"/>
            <a:ext cx="257176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C00000"/>
                </a:solidFill>
              </a:rPr>
              <a:t>Птичья дорога далека и полна опасностей. Очень много пернатых во время перелётов погибает. Только самые сильные, самые выносливые добираются до тёплых краёв.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2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0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3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4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0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/>
              <a:t>Почему же птицы улетают?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b="1" u="sng" dirty="0">
                <a:solidFill>
                  <a:schemeClr val="tx2">
                    <a:lumMod val="75000"/>
                  </a:schemeClr>
                </a:solidFill>
              </a:rPr>
              <a:t>Становится меньше корма.</a:t>
            </a:r>
          </a:p>
          <a:p>
            <a:endParaRPr lang="ru-RU" dirty="0"/>
          </a:p>
        </p:txBody>
      </p:sp>
      <p:cxnSp>
        <p:nvCxnSpPr>
          <p:cNvPr id="5" name="Прямая со стрелкой 4"/>
          <p:cNvCxnSpPr/>
          <p:nvPr/>
        </p:nvCxnSpPr>
        <p:spPr>
          <a:xfrm rot="10800000" flipV="1">
            <a:off x="3071802" y="2214554"/>
            <a:ext cx="2000264" cy="1071570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 rot="5400000">
            <a:off x="4108447" y="3321049"/>
            <a:ext cx="2071702" cy="1588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>
            <a:off x="5143504" y="2214554"/>
            <a:ext cx="2071702" cy="928694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1142976" y="3429000"/>
            <a:ext cx="2571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Насекомые исчезают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428992" y="4357694"/>
            <a:ext cx="28575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/>
              <a:t>Травянистые растения увядают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215074" y="3214686"/>
            <a:ext cx="26432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Водоёмы замерзают</a:t>
            </a:r>
          </a:p>
        </p:txBody>
      </p:sp>
      <p:pic>
        <p:nvPicPr>
          <p:cNvPr id="14" name="Рисунок 13" descr="в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4" y="3696824"/>
            <a:ext cx="2395537" cy="1794340"/>
          </a:xfrm>
          <a:prstGeom prst="rect">
            <a:avLst/>
          </a:prstGeom>
        </p:spPr>
      </p:pic>
      <p:pic>
        <p:nvPicPr>
          <p:cNvPr id="15" name="Рисунок 14" descr="тр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57620" y="5000636"/>
            <a:ext cx="2214578" cy="1658796"/>
          </a:xfrm>
          <a:prstGeom prst="rect">
            <a:avLst/>
          </a:prstGeom>
        </p:spPr>
      </p:pic>
      <p:pic>
        <p:nvPicPr>
          <p:cNvPr id="16" name="Рисунок 15" descr="н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4414" y="3929066"/>
            <a:ext cx="2214577" cy="165879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/>
              <a:t>Второй птичий секрет.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   Многие птицы улетают задолго до того, как исчезнет их корм.</a:t>
            </a:r>
          </a:p>
        </p:txBody>
      </p:sp>
      <p:pic>
        <p:nvPicPr>
          <p:cNvPr id="4" name="Рисунок 3" descr="л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728" y="2571744"/>
            <a:ext cx="3327918" cy="221457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285852" y="5000636"/>
            <a:ext cx="685804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chemeClr val="tx2">
                    <a:lumMod val="75000"/>
                  </a:schemeClr>
                </a:solidFill>
              </a:rPr>
              <a:t>Перелётные птицы замечают, что дни ближе к осени становятся короче. Это и служит для них сигналом – пора в дорогу.</a:t>
            </a:r>
          </a:p>
        </p:txBody>
      </p:sp>
      <p:pic>
        <p:nvPicPr>
          <p:cNvPr id="7" name="Рисунок 6" descr="о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72132" y="2620322"/>
            <a:ext cx="3405193" cy="226600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3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465</TotalTime>
  <Words>378</Words>
  <Application>Microsoft Office PowerPoint</Application>
  <PresentationFormat>Экран (4:3)</PresentationFormat>
  <Paragraphs>62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4" baseType="lpstr">
      <vt:lpstr>Calibri</vt:lpstr>
      <vt:lpstr>Corbel</vt:lpstr>
      <vt:lpstr>Gill Sans MT</vt:lpstr>
      <vt:lpstr>Verdana</vt:lpstr>
      <vt:lpstr>Wingdings 2</vt:lpstr>
      <vt:lpstr>Солнцестояние</vt:lpstr>
      <vt:lpstr>Замечали ли вы осенью стаи улетающих птиц?</vt:lpstr>
      <vt:lpstr>Первый птичий секрет</vt:lpstr>
      <vt:lpstr>Перелётные птицы улетают на зиму в тёплые края.</vt:lpstr>
      <vt:lpstr>Как же ориентируются птицы в полёте?</vt:lpstr>
      <vt:lpstr>Дополнительными ориентирами для  определения направления полета</vt:lpstr>
      <vt:lpstr>Как летят птицы</vt:lpstr>
      <vt:lpstr>Почему же птицы улетают?</vt:lpstr>
      <vt:lpstr>Второй птичий секрет.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Askwit</dc:creator>
  <cp:lastModifiedBy>Пользователь</cp:lastModifiedBy>
  <cp:revision>52</cp:revision>
  <dcterms:created xsi:type="dcterms:W3CDTF">2013-12-16T18:29:01Z</dcterms:created>
  <dcterms:modified xsi:type="dcterms:W3CDTF">2021-09-29T14:00:21Z</dcterms:modified>
</cp:coreProperties>
</file>