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9" r:id="rId4"/>
    <p:sldId id="270" r:id="rId5"/>
    <p:sldId id="271" r:id="rId6"/>
    <p:sldId id="281" r:id="rId7"/>
    <p:sldId id="272" r:id="rId8"/>
    <p:sldId id="282" r:id="rId9"/>
    <p:sldId id="273" r:id="rId10"/>
    <p:sldId id="274" r:id="rId11"/>
    <p:sldId id="275" r:id="rId12"/>
    <p:sldId id="276" r:id="rId13"/>
    <p:sldId id="277" r:id="rId14"/>
    <p:sldId id="278" r:id="rId15"/>
    <p:sldId id="260" r:id="rId16"/>
    <p:sldId id="261" r:id="rId17"/>
    <p:sldId id="28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D34023-3E87-4ECD-B436-930D71B6D48D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82EDC97-15AB-4187-86CF-50FBAC9C0214}">
      <dgm:prSet custT="1"/>
      <dgm:spPr>
        <a:solidFill>
          <a:srgbClr val="FFC000"/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Первый уровень – высокая мотивация .</a:t>
          </a:r>
        </a:p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25-30 б.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147451-E543-47E7-BB38-4A25D0028705}" type="parTrans" cxnId="{E505A265-63FD-4B26-843F-7DC03B1838B3}">
      <dgm:prSet/>
      <dgm:spPr/>
      <dgm:t>
        <a:bodyPr/>
        <a:lstStyle/>
        <a:p>
          <a:endParaRPr lang="ru-RU"/>
        </a:p>
      </dgm:t>
    </dgm:pt>
    <dgm:pt modelId="{F0CD41AF-DCE1-417A-A2D8-0E3648222665}" type="sibTrans" cxnId="{E505A265-63FD-4B26-843F-7DC03B1838B3}">
      <dgm:prSet/>
      <dgm:spPr/>
      <dgm:t>
        <a:bodyPr/>
        <a:lstStyle/>
        <a:p>
          <a:endParaRPr lang="ru-RU"/>
        </a:p>
      </dgm:t>
    </dgm:pt>
    <dgm:pt modelId="{48084558-BD4A-40BB-8678-F201D61CC50D}">
      <dgm:prSet custT="1"/>
      <dgm:spPr>
        <a:solidFill>
          <a:srgbClr val="FFC000"/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Второй уровень – хорошая мотивация</a:t>
          </a:r>
        </a:p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20-24 б.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2CDD82-9C7D-4912-A5AC-04398A691508}" type="parTrans" cxnId="{5327A280-79FA-4341-9C75-2F59903A3873}">
      <dgm:prSet/>
      <dgm:spPr/>
      <dgm:t>
        <a:bodyPr/>
        <a:lstStyle/>
        <a:p>
          <a:endParaRPr lang="ru-RU"/>
        </a:p>
      </dgm:t>
    </dgm:pt>
    <dgm:pt modelId="{134D0277-94FE-42F8-94FC-8CDFDB45A5A0}" type="sibTrans" cxnId="{5327A280-79FA-4341-9C75-2F59903A3873}">
      <dgm:prSet/>
      <dgm:spPr/>
      <dgm:t>
        <a:bodyPr/>
        <a:lstStyle/>
        <a:p>
          <a:endParaRPr lang="ru-RU"/>
        </a:p>
      </dgm:t>
    </dgm:pt>
    <dgm:pt modelId="{D030344B-2525-4EC3-A754-CA11B25D8ABF}">
      <dgm:prSet custT="1"/>
      <dgm:spPr>
        <a:solidFill>
          <a:srgbClr val="FFC000"/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Третий уровень – положительная мотивация к школе</a:t>
          </a:r>
        </a:p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15-19 б. 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E98ABE-7197-4E7F-80A9-90C56E20F75B}" type="parTrans" cxnId="{6080BB0B-D5CC-42DD-B73F-6E336280202E}">
      <dgm:prSet/>
      <dgm:spPr/>
      <dgm:t>
        <a:bodyPr/>
        <a:lstStyle/>
        <a:p>
          <a:endParaRPr lang="ru-RU"/>
        </a:p>
      </dgm:t>
    </dgm:pt>
    <dgm:pt modelId="{3E07B733-6603-4147-BA96-B16E62DF179D}" type="sibTrans" cxnId="{6080BB0B-D5CC-42DD-B73F-6E336280202E}">
      <dgm:prSet/>
      <dgm:spPr/>
      <dgm:t>
        <a:bodyPr/>
        <a:lstStyle/>
        <a:p>
          <a:endParaRPr lang="ru-RU"/>
        </a:p>
      </dgm:t>
    </dgm:pt>
    <dgm:pt modelId="{87BB9F51-F32C-42D2-8FD2-5C1C5CE2B642}">
      <dgm:prSet custT="1"/>
      <dgm:spPr>
        <a:solidFill>
          <a:srgbClr val="FFC000"/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Четвертый уровень – низкая школьная мотивация</a:t>
          </a:r>
        </a:p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10-14 б.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3461A9-28F6-40BA-95AA-30CA72A69F52}" type="parTrans" cxnId="{1BB61B9F-D45D-40EF-8E86-07616E405C4C}">
      <dgm:prSet/>
      <dgm:spPr/>
      <dgm:t>
        <a:bodyPr/>
        <a:lstStyle/>
        <a:p>
          <a:endParaRPr lang="ru-RU"/>
        </a:p>
      </dgm:t>
    </dgm:pt>
    <dgm:pt modelId="{B5A92121-02B5-4ED4-9201-F69F732DE394}" type="sibTrans" cxnId="{1BB61B9F-D45D-40EF-8E86-07616E405C4C}">
      <dgm:prSet/>
      <dgm:spPr/>
      <dgm:t>
        <a:bodyPr/>
        <a:lstStyle/>
        <a:p>
          <a:endParaRPr lang="ru-RU"/>
        </a:p>
      </dgm:t>
    </dgm:pt>
    <dgm:pt modelId="{C6CFA1E9-A10D-4B24-A5F9-828A4C0B2B22}">
      <dgm:prSet custT="1"/>
      <dgm:spPr>
        <a:solidFill>
          <a:srgbClr val="FFC000"/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Пятый уровень – негативное отношение к школе</a:t>
          </a:r>
        </a:p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Менее 10 б.</a:t>
          </a:r>
          <a:endParaRPr lang="ru-RU" sz="2400" b="1" dirty="0">
            <a:solidFill>
              <a:schemeClr val="tx1"/>
            </a:solidFill>
          </a:endParaRPr>
        </a:p>
      </dgm:t>
    </dgm:pt>
    <dgm:pt modelId="{2DE1B80C-410C-4F24-AF6C-4A40015570A9}" type="parTrans" cxnId="{82337375-F936-4DF7-8CCB-4BFB72EF3791}">
      <dgm:prSet/>
      <dgm:spPr/>
      <dgm:t>
        <a:bodyPr/>
        <a:lstStyle/>
        <a:p>
          <a:endParaRPr lang="ru-RU"/>
        </a:p>
      </dgm:t>
    </dgm:pt>
    <dgm:pt modelId="{DE1FB73E-1A71-43E7-B747-1975CAA10B3A}" type="sibTrans" cxnId="{82337375-F936-4DF7-8CCB-4BFB72EF3791}">
      <dgm:prSet/>
      <dgm:spPr/>
      <dgm:t>
        <a:bodyPr/>
        <a:lstStyle/>
        <a:p>
          <a:endParaRPr lang="ru-RU"/>
        </a:p>
      </dgm:t>
    </dgm:pt>
    <dgm:pt modelId="{2A10561B-03F3-4E57-81FB-E073197001E0}" type="pres">
      <dgm:prSet presAssocID="{76D34023-3E87-4ECD-B436-930D71B6D48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61BE972-5788-4DCD-AE40-C88C16FBD6CC}" type="pres">
      <dgm:prSet presAssocID="{182EDC97-15AB-4187-86CF-50FBAC9C0214}" presName="node" presStyleLbl="node1" presStyleIdx="0" presStyleCnt="5" custLinFactNeighborX="5203" custLinFactNeighborY="-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2D3497-759B-4016-BCC9-005C710A471D}" type="pres">
      <dgm:prSet presAssocID="{F0CD41AF-DCE1-417A-A2D8-0E3648222665}" presName="sibTrans" presStyleCnt="0"/>
      <dgm:spPr/>
    </dgm:pt>
    <dgm:pt modelId="{544489BF-109F-41A8-9590-BD630ABB4201}" type="pres">
      <dgm:prSet presAssocID="{48084558-BD4A-40BB-8678-F201D61CC50D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7EFD7C-2405-40CE-AD08-DAB7D656CAB3}" type="pres">
      <dgm:prSet presAssocID="{134D0277-94FE-42F8-94FC-8CDFDB45A5A0}" presName="sibTrans" presStyleCnt="0"/>
      <dgm:spPr/>
    </dgm:pt>
    <dgm:pt modelId="{6F45A2CE-7E59-4FC8-8C32-860D865599A1}" type="pres">
      <dgm:prSet presAssocID="{D030344B-2525-4EC3-A754-CA11B25D8ABF}" presName="node" presStyleLbl="node1" presStyleIdx="2" presStyleCnt="5" custLinFactNeighborX="-4065" custLinFactNeighborY="-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7A878F-C940-471E-B60C-311E3ED1A3B1}" type="pres">
      <dgm:prSet presAssocID="{3E07B733-6603-4147-BA96-B16E62DF179D}" presName="sibTrans" presStyleCnt="0"/>
      <dgm:spPr/>
    </dgm:pt>
    <dgm:pt modelId="{3590BC25-53D1-4180-B244-99FBFC66781F}" type="pres">
      <dgm:prSet presAssocID="{87BB9F51-F32C-42D2-8FD2-5C1C5CE2B642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0E4513-933E-4F1F-BAA7-E536D95E15AA}" type="pres">
      <dgm:prSet presAssocID="{B5A92121-02B5-4ED4-9201-F69F732DE394}" presName="sibTrans" presStyleCnt="0"/>
      <dgm:spPr/>
    </dgm:pt>
    <dgm:pt modelId="{E0A4497B-E9CE-4C3A-B5B4-07FFA07EBE12}" type="pres">
      <dgm:prSet presAssocID="{C6CFA1E9-A10D-4B24-A5F9-828A4C0B2B2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42B3327-E786-4649-9613-FA0963285C42}" type="presOf" srcId="{76D34023-3E87-4ECD-B436-930D71B6D48D}" destId="{2A10561B-03F3-4E57-81FB-E073197001E0}" srcOrd="0" destOrd="0" presId="urn:microsoft.com/office/officeart/2005/8/layout/default#1"/>
    <dgm:cxn modelId="{271CC1A5-6D93-431D-AC77-8CC3C67C13C1}" type="presOf" srcId="{C6CFA1E9-A10D-4B24-A5F9-828A4C0B2B22}" destId="{E0A4497B-E9CE-4C3A-B5B4-07FFA07EBE12}" srcOrd="0" destOrd="0" presId="urn:microsoft.com/office/officeart/2005/8/layout/default#1"/>
    <dgm:cxn modelId="{27AF80BB-AE4B-4E00-8AA3-D25997492F29}" type="presOf" srcId="{182EDC97-15AB-4187-86CF-50FBAC9C0214}" destId="{D61BE972-5788-4DCD-AE40-C88C16FBD6CC}" srcOrd="0" destOrd="0" presId="urn:microsoft.com/office/officeart/2005/8/layout/default#1"/>
    <dgm:cxn modelId="{E505A265-63FD-4B26-843F-7DC03B1838B3}" srcId="{76D34023-3E87-4ECD-B436-930D71B6D48D}" destId="{182EDC97-15AB-4187-86CF-50FBAC9C0214}" srcOrd="0" destOrd="0" parTransId="{26147451-E543-47E7-BB38-4A25D0028705}" sibTransId="{F0CD41AF-DCE1-417A-A2D8-0E3648222665}"/>
    <dgm:cxn modelId="{1BB61B9F-D45D-40EF-8E86-07616E405C4C}" srcId="{76D34023-3E87-4ECD-B436-930D71B6D48D}" destId="{87BB9F51-F32C-42D2-8FD2-5C1C5CE2B642}" srcOrd="3" destOrd="0" parTransId="{423461A9-28F6-40BA-95AA-30CA72A69F52}" sibTransId="{B5A92121-02B5-4ED4-9201-F69F732DE394}"/>
    <dgm:cxn modelId="{38E933F8-45B8-47BA-B36A-17B0FC9FE889}" type="presOf" srcId="{48084558-BD4A-40BB-8678-F201D61CC50D}" destId="{544489BF-109F-41A8-9590-BD630ABB4201}" srcOrd="0" destOrd="0" presId="urn:microsoft.com/office/officeart/2005/8/layout/default#1"/>
    <dgm:cxn modelId="{801DDA7B-217B-40A6-80D8-4654AEB9B340}" type="presOf" srcId="{D030344B-2525-4EC3-A754-CA11B25D8ABF}" destId="{6F45A2CE-7E59-4FC8-8C32-860D865599A1}" srcOrd="0" destOrd="0" presId="urn:microsoft.com/office/officeart/2005/8/layout/default#1"/>
    <dgm:cxn modelId="{5327A280-79FA-4341-9C75-2F59903A3873}" srcId="{76D34023-3E87-4ECD-B436-930D71B6D48D}" destId="{48084558-BD4A-40BB-8678-F201D61CC50D}" srcOrd="1" destOrd="0" parTransId="{972CDD82-9C7D-4912-A5AC-04398A691508}" sibTransId="{134D0277-94FE-42F8-94FC-8CDFDB45A5A0}"/>
    <dgm:cxn modelId="{6080BB0B-D5CC-42DD-B73F-6E336280202E}" srcId="{76D34023-3E87-4ECD-B436-930D71B6D48D}" destId="{D030344B-2525-4EC3-A754-CA11B25D8ABF}" srcOrd="2" destOrd="0" parTransId="{03E98ABE-7197-4E7F-80A9-90C56E20F75B}" sibTransId="{3E07B733-6603-4147-BA96-B16E62DF179D}"/>
    <dgm:cxn modelId="{82337375-F936-4DF7-8CCB-4BFB72EF3791}" srcId="{76D34023-3E87-4ECD-B436-930D71B6D48D}" destId="{C6CFA1E9-A10D-4B24-A5F9-828A4C0B2B22}" srcOrd="4" destOrd="0" parTransId="{2DE1B80C-410C-4F24-AF6C-4A40015570A9}" sibTransId="{DE1FB73E-1A71-43E7-B747-1975CAA10B3A}"/>
    <dgm:cxn modelId="{F0D1717D-D04F-4E5F-BC7E-53B7170D01BA}" type="presOf" srcId="{87BB9F51-F32C-42D2-8FD2-5C1C5CE2B642}" destId="{3590BC25-53D1-4180-B244-99FBFC66781F}" srcOrd="0" destOrd="0" presId="urn:microsoft.com/office/officeart/2005/8/layout/default#1"/>
    <dgm:cxn modelId="{18C17384-9AD5-4C24-B07A-2AB3D15E4DE8}" type="presParOf" srcId="{2A10561B-03F3-4E57-81FB-E073197001E0}" destId="{D61BE972-5788-4DCD-AE40-C88C16FBD6CC}" srcOrd="0" destOrd="0" presId="urn:microsoft.com/office/officeart/2005/8/layout/default#1"/>
    <dgm:cxn modelId="{97F4135C-07EC-43D1-A5F5-29E4D9BA5E5F}" type="presParOf" srcId="{2A10561B-03F3-4E57-81FB-E073197001E0}" destId="{B02D3497-759B-4016-BCC9-005C710A471D}" srcOrd="1" destOrd="0" presId="urn:microsoft.com/office/officeart/2005/8/layout/default#1"/>
    <dgm:cxn modelId="{FA902101-63AA-418F-BC7A-AC4848BBD903}" type="presParOf" srcId="{2A10561B-03F3-4E57-81FB-E073197001E0}" destId="{544489BF-109F-41A8-9590-BD630ABB4201}" srcOrd="2" destOrd="0" presId="urn:microsoft.com/office/officeart/2005/8/layout/default#1"/>
    <dgm:cxn modelId="{2A5CC7FF-FB6E-4387-AD9F-534B120ACEB5}" type="presParOf" srcId="{2A10561B-03F3-4E57-81FB-E073197001E0}" destId="{537EFD7C-2405-40CE-AD08-DAB7D656CAB3}" srcOrd="3" destOrd="0" presId="urn:microsoft.com/office/officeart/2005/8/layout/default#1"/>
    <dgm:cxn modelId="{CA0D1365-A553-4FEF-8485-26534F288688}" type="presParOf" srcId="{2A10561B-03F3-4E57-81FB-E073197001E0}" destId="{6F45A2CE-7E59-4FC8-8C32-860D865599A1}" srcOrd="4" destOrd="0" presId="urn:microsoft.com/office/officeart/2005/8/layout/default#1"/>
    <dgm:cxn modelId="{EC2B2AA1-EF90-4B3D-AF91-5BE913D258B1}" type="presParOf" srcId="{2A10561B-03F3-4E57-81FB-E073197001E0}" destId="{5C7A878F-C940-471E-B60C-311E3ED1A3B1}" srcOrd="5" destOrd="0" presId="urn:microsoft.com/office/officeart/2005/8/layout/default#1"/>
    <dgm:cxn modelId="{640B4035-0E57-42BA-870D-C670A1B8D5CB}" type="presParOf" srcId="{2A10561B-03F3-4E57-81FB-E073197001E0}" destId="{3590BC25-53D1-4180-B244-99FBFC66781F}" srcOrd="6" destOrd="0" presId="urn:microsoft.com/office/officeart/2005/8/layout/default#1"/>
    <dgm:cxn modelId="{0E10F3EE-53FA-43F1-AC01-AF277BA79CE5}" type="presParOf" srcId="{2A10561B-03F3-4E57-81FB-E073197001E0}" destId="{CB0E4513-933E-4F1F-BAA7-E536D95E15AA}" srcOrd="7" destOrd="0" presId="urn:microsoft.com/office/officeart/2005/8/layout/default#1"/>
    <dgm:cxn modelId="{74D9A5D0-62E2-4D46-A8A7-2CBEAC248D92}" type="presParOf" srcId="{2A10561B-03F3-4E57-81FB-E073197001E0}" destId="{E0A4497B-E9CE-4C3A-B5B4-07FFA07EBE12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1BE972-5788-4DCD-AE40-C88C16FBD6CC}">
      <dsp:nvSpPr>
        <dsp:cNvPr id="0" name=""/>
        <dsp:cNvSpPr/>
      </dsp:nvSpPr>
      <dsp:spPr>
        <a:xfrm>
          <a:off x="144009" y="231795"/>
          <a:ext cx="2767807" cy="166068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Первый уровень – высокая мотивация .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4009" y="231795"/>
        <a:ext cx="2767807" cy="1660684"/>
      </dsp:txXfrm>
    </dsp:sp>
    <dsp:sp modelId="{544489BF-109F-41A8-9590-BD630ABB4201}">
      <dsp:nvSpPr>
        <dsp:cNvPr id="0" name=""/>
        <dsp:cNvSpPr/>
      </dsp:nvSpPr>
      <dsp:spPr>
        <a:xfrm>
          <a:off x="3044588" y="232925"/>
          <a:ext cx="2767807" cy="166068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Второй уровень – хорошая мотивация 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44588" y="232925"/>
        <a:ext cx="2767807" cy="1660684"/>
      </dsp:txXfrm>
    </dsp:sp>
    <dsp:sp modelId="{6F45A2CE-7E59-4FC8-8C32-860D865599A1}">
      <dsp:nvSpPr>
        <dsp:cNvPr id="0" name=""/>
        <dsp:cNvSpPr/>
      </dsp:nvSpPr>
      <dsp:spPr>
        <a:xfrm>
          <a:off x="5976665" y="231795"/>
          <a:ext cx="2767807" cy="166068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Третий уровень – положительная мотивация к школе 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76665" y="231795"/>
        <a:ext cx="2767807" cy="1660684"/>
      </dsp:txXfrm>
    </dsp:sp>
    <dsp:sp modelId="{3590BC25-53D1-4180-B244-99FBFC66781F}">
      <dsp:nvSpPr>
        <dsp:cNvPr id="0" name=""/>
        <dsp:cNvSpPr/>
      </dsp:nvSpPr>
      <dsp:spPr>
        <a:xfrm>
          <a:off x="1522294" y="2170390"/>
          <a:ext cx="2767807" cy="166068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Четвертый уровень – низкая школьная мотивация   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22294" y="2170390"/>
        <a:ext cx="2767807" cy="1660684"/>
      </dsp:txXfrm>
    </dsp:sp>
    <dsp:sp modelId="{E0A4497B-E9CE-4C3A-B5B4-07FFA07EBE12}">
      <dsp:nvSpPr>
        <dsp:cNvPr id="0" name=""/>
        <dsp:cNvSpPr/>
      </dsp:nvSpPr>
      <dsp:spPr>
        <a:xfrm>
          <a:off x="4566882" y="2170390"/>
          <a:ext cx="2767807" cy="1660684"/>
        </a:xfrm>
        <a:prstGeom prst="rect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Пятый уровень – негативное отношение к школе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4566882" y="2170390"/>
        <a:ext cx="2767807" cy="16606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604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3203F-4C1E-4B98-ACBC-62F5E593B76F}" type="datetimeFigureOut">
              <a:rPr lang="ru-RU" smtClean="0"/>
              <a:pPr/>
              <a:t>08.05.2019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6C0FF-03BA-4A7C-AE3A-2DCADCAD7F2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691680" y="836712"/>
            <a:ext cx="7056784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Родительское собрание на тему: «Как </a:t>
            </a:r>
            <a:r>
              <a:rPr lang="ru-RU" sz="3200" b="1" i="1" dirty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родителям повышать учебную мотивацию </a:t>
            </a:r>
            <a:r>
              <a:rPr lang="ru-RU" sz="3200" b="1" i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школьников»</a:t>
            </a:r>
          </a:p>
          <a:p>
            <a:endParaRPr lang="ru-RU" sz="32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32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32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32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32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32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ru-RU" sz="2000" b="1" i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Классный руководитель  И.Г. Акулова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МБОУ «Начальная  общеобразовательная школа №14</a:t>
            </a:r>
            <a:r>
              <a:rPr lang="ru-RU" sz="2000" b="1" i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»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 «Б</a:t>
            </a:r>
            <a:r>
              <a:rPr lang="ru-RU" sz="2000" b="1" i="1" smtClean="0">
                <a:solidFill>
                  <a:srgbClr val="002060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» класс</a:t>
            </a:r>
            <a:endParaRPr lang="ru-RU" sz="20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3200" b="1" i="1" dirty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3200" b="1" i="1" dirty="0" smtClean="0">
              <a:solidFill>
                <a:srgbClr val="002060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endParaRPr lang="ru-RU" sz="2400" b="1" i="1" dirty="0" smtClean="0">
              <a:solidFill>
                <a:srgbClr val="00206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492896"/>
            <a:ext cx="7344816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404664"/>
            <a:ext cx="67687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Мотивы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внутренняя побудительная сила, заставляющая человека переходить к действию. В учебной деятельности — это желание, стремление школьников учиться, решать познавательные задачи, проблемы, желание не отставать от сверстников.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32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это установка на деятельность, которая обеспечивает эту деятельность с психологической точки зрения.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0" y="4966147"/>
            <a:ext cx="1397618" cy="1248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264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60648"/>
            <a:ext cx="7488832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</a:t>
            </a: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анкеты для детей:    </a:t>
            </a:r>
          </a:p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Тебе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нравится в школе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не очень;                                б) нравится;                          в) 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нравится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Утром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когда ты просыпаешься, ты всегда с радостью идешь в школу или тебе часто хочется остаться дома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чаще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хочется остаться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дома;             б) бывает по-разному;        в) иду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радостью 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Если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 учитель сказал, что завтра в школу не обязательно приходить всем ученикам, желающим можно остаться дома, ты бы пошел бы в школу или остался бы дома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не знаю;                           б) остался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дома;                         в)   пошел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 в школу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Тебе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нравится, когда у вас отменяют какие-нибудь уроки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не нравится;                               б) бывают по-разному                   в) нравится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Ты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 бы, чтобы тебе не задавали домашних заданий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а) хотел бы;                                     б)не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бы;                                  в) 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знаю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6) Ты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 бы, чтобы в школе остались одни перемены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не знаю;                                          б)не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бы;                            в) хотел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7) Ты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рассказываешь о школе родителям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часто;                                              б) редко;                                     в)не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рассказываю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8) Ты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 бы, чтобы у тебя был менее строгий учитель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точно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знаю;                                б)хотел бы;                                 в) не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хотел бы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У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тебя в классе много друзей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мало;                                                  б)много;                                    в) нет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друзей.</a:t>
            </a:r>
          </a:p>
        </p:txBody>
      </p:sp>
    </p:spTree>
    <p:extLst>
      <p:ext uri="{BB962C8B-B14F-4D97-AF65-F5344CB8AC3E}">
        <p14:creationId xmlns:p14="http://schemas.microsoft.com/office/powerpoint/2010/main" xmlns="" val="359293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239395"/>
            <a:ext cx="6246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результатам анкеты можно выделить пять уровней мотивации: </a:t>
            </a:r>
          </a:p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3233848496"/>
              </p:ext>
            </p:extLst>
          </p:nvPr>
        </p:nvGraphicFramePr>
        <p:xfrm>
          <a:off x="107504" y="1397000"/>
          <a:ext cx="885698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78835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75656" y="260648"/>
            <a:ext cx="756084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уровень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высокая мотивация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этих детей положительное отношение к школе, есть познавательный мотив, стремление наиболее успешно выполнять все предъявляемые школой требования. Как правило, эти ребята легко усваивают учебный материал; полно овладевают программой, прилежны; внимательно слушают указания учителя; выполняют поручения без внешнего контроля; проявляют интерес к самостоятельной работе, всем предметам; поручения выполняют охотно; занимают благоприятное статусное положение в классе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051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уровень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285860"/>
            <a:ext cx="7400948" cy="4840303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хорошая мотивация - при средних показателях школьной мотивации ребенок положительно относится к школе; понимает учебный материал; усваивает основное в программе; самостоятельно решает типовые задачи; внимателен при выполнении заданий, поручений, указаний, но требует контроля; сосредоточен по интересу, готовится к урокам, поручения выполняет; дружит со многими детьми в классе.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75656" y="332656"/>
            <a:ext cx="756084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уровень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положительная мотивация к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ебята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показавшие развитие внешней школьной мотивации  имеют положительное отношение к школе, но школа привлекает таких детей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внеучебной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деятельностью. Такие дети достаточно благополучно чувствуют себя в школе, однако чаще ходят в школу, чтобы общаться с друзьями, с учителем. Познавательные мотивы у таких детей сформированы в меньшей степени, и учебный процесс их мало привлекает. </a:t>
            </a:r>
          </a:p>
          <a:p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509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28575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642918"/>
            <a:ext cx="7472386" cy="5483245"/>
          </a:xfrm>
        </p:spPr>
        <p:txBody>
          <a:bodyPr>
            <a:normAutofit fontScale="92500" lnSpcReduction="20000"/>
          </a:bodyPr>
          <a:lstStyle/>
          <a:p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уровень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низкая школьная мотивация -   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 дети относится к школе отрицательно или безразлично, посещают школу неохотно. На уроках часто занимаются посторонними делами, отвлекаются, нарушают дисциплину, а как следствие фрагментарно усваивают учебный материал. </a:t>
            </a:r>
          </a:p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Пятый уровень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негативное отношение к школе, школьная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дезадаптация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таких детей очень мало, но к сожалению они есть.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260646"/>
            <a:ext cx="710371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результат </a:t>
            </a:r>
            <a:r>
              <a:rPr lang="ru-RU" sz="2800" b="1" i="1" dirty="0">
                <a:solidFill>
                  <a:schemeClr val="accent6">
                    <a:lumMod val="75000"/>
                  </a:schemeClr>
                </a:solidFill>
              </a:rPr>
              <a:t>определения школьной мотивации </a:t>
            </a: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обучающихся 2 Б класса  </a:t>
            </a:r>
          </a:p>
          <a:p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(25 </a:t>
            </a:r>
            <a:r>
              <a:rPr lang="ru-RU" sz="2800" b="1" i="1" dirty="0" err="1" smtClean="0">
                <a:solidFill>
                  <a:schemeClr val="accent6">
                    <a:lumMod val="75000"/>
                  </a:schemeClr>
                </a:solidFill>
              </a:rPr>
              <a:t>уч</a:t>
            </a: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.)</a:t>
            </a:r>
          </a:p>
          <a:p>
            <a:endParaRPr lang="ru-RU" sz="2800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ru-RU" sz="2800" b="1" i="1" dirty="0" smtClean="0"/>
              <a:t>1 </a:t>
            </a:r>
            <a:r>
              <a:rPr lang="ru-RU" sz="2800" b="1" i="1" dirty="0" err="1" smtClean="0"/>
              <a:t>ур</a:t>
            </a:r>
            <a:r>
              <a:rPr lang="ru-RU" sz="2800" b="1" i="1" dirty="0" smtClean="0"/>
              <a:t>. Высокий уровень  4%   (1 </a:t>
            </a:r>
            <a:r>
              <a:rPr lang="ru-RU" sz="2800" b="1" i="1" dirty="0" err="1" smtClean="0"/>
              <a:t>уч</a:t>
            </a:r>
            <a:r>
              <a:rPr lang="ru-RU" sz="2800" b="1" i="1" dirty="0" smtClean="0"/>
              <a:t>.)</a:t>
            </a:r>
          </a:p>
          <a:p>
            <a:r>
              <a:rPr lang="ru-RU" sz="2800" b="1" i="1" dirty="0" smtClean="0"/>
              <a:t>2 </a:t>
            </a:r>
            <a:r>
              <a:rPr lang="ru-RU" sz="2800" b="1" i="1" dirty="0" err="1" smtClean="0"/>
              <a:t>ур</a:t>
            </a:r>
            <a:r>
              <a:rPr lang="ru-RU" sz="2800" b="1" i="1" dirty="0" smtClean="0"/>
              <a:t>. Хорошая школьная мотивация </a:t>
            </a:r>
          </a:p>
          <a:p>
            <a:r>
              <a:rPr lang="ru-RU" sz="2800" b="1" i="1" dirty="0" smtClean="0"/>
              <a:t>     44%   (11 </a:t>
            </a:r>
            <a:r>
              <a:rPr lang="ru-RU" sz="2800" b="1" i="1" dirty="0" err="1" smtClean="0"/>
              <a:t>уч</a:t>
            </a:r>
            <a:r>
              <a:rPr lang="ru-RU" sz="2800" b="1" i="1" dirty="0" smtClean="0"/>
              <a:t>.)</a:t>
            </a:r>
          </a:p>
          <a:p>
            <a:r>
              <a:rPr lang="ru-RU" sz="2800" b="1" i="1" dirty="0" smtClean="0"/>
              <a:t>3 </a:t>
            </a:r>
            <a:r>
              <a:rPr lang="ru-RU" sz="2800" b="1" i="1" dirty="0" err="1" smtClean="0"/>
              <a:t>ур.Положительное</a:t>
            </a:r>
            <a:r>
              <a:rPr lang="ru-RU" sz="2800" b="1" i="1" dirty="0" smtClean="0"/>
              <a:t> отношение к школе             24% (6 </a:t>
            </a:r>
            <a:r>
              <a:rPr lang="ru-RU" sz="2800" b="1" i="1" dirty="0" err="1" smtClean="0"/>
              <a:t>уч</a:t>
            </a:r>
            <a:r>
              <a:rPr lang="ru-RU" sz="2800" b="1" i="1" dirty="0" smtClean="0"/>
              <a:t>)</a:t>
            </a:r>
          </a:p>
          <a:p>
            <a:r>
              <a:rPr lang="ru-RU" sz="2800" b="1" i="1" dirty="0" smtClean="0"/>
              <a:t>4 </a:t>
            </a:r>
            <a:r>
              <a:rPr lang="ru-RU" sz="2800" b="1" i="1" dirty="0" err="1" smtClean="0"/>
              <a:t>ур</a:t>
            </a:r>
            <a:r>
              <a:rPr lang="ru-RU" sz="2800" b="1" i="1" dirty="0" smtClean="0"/>
              <a:t>. Низкая школьная мотивация  </a:t>
            </a:r>
          </a:p>
          <a:p>
            <a:r>
              <a:rPr lang="ru-RU" sz="2800" b="1" i="1" dirty="0" smtClean="0"/>
              <a:t>    16%  (4 </a:t>
            </a:r>
            <a:r>
              <a:rPr lang="ru-RU" sz="2800" b="1" i="1" dirty="0" err="1" smtClean="0"/>
              <a:t>уч</a:t>
            </a:r>
            <a:r>
              <a:rPr lang="ru-RU" sz="2800" b="1" i="1" dirty="0" smtClean="0"/>
              <a:t>.)</a:t>
            </a:r>
          </a:p>
          <a:p>
            <a:r>
              <a:rPr lang="ru-RU" sz="2800" b="1" i="1" dirty="0" smtClean="0"/>
              <a:t>5 </a:t>
            </a:r>
            <a:r>
              <a:rPr lang="ru-RU" sz="2800" b="1" i="1" dirty="0" err="1" smtClean="0"/>
              <a:t>ур</a:t>
            </a:r>
            <a:r>
              <a:rPr lang="ru-RU" sz="2800" b="1" i="1" dirty="0" smtClean="0"/>
              <a:t>. Негативное отношение к школе </a:t>
            </a:r>
          </a:p>
          <a:p>
            <a:r>
              <a:rPr lang="ru-RU" sz="2800" b="1" i="1" dirty="0" smtClean="0"/>
              <a:t>     8%   (2 </a:t>
            </a:r>
            <a:r>
              <a:rPr lang="ru-RU" sz="2800" b="1" i="1" dirty="0" err="1" smtClean="0"/>
              <a:t>уч</a:t>
            </a:r>
            <a:r>
              <a:rPr lang="ru-RU" sz="2800" b="1" i="1" dirty="0" smtClean="0"/>
              <a:t>.)</a:t>
            </a:r>
          </a:p>
          <a:p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232611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60648"/>
            <a:ext cx="748883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Ошибка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№1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Родитель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полагает, что ребенок готов к обучению в школе, потому, что он много знает для своего возраста. Но интеллектуальная готовность – это не синоним готовности психологической, которая определяется уровнем развития произвольного поведения, то есть умением ребенка подчиняться определенным правилам и делать не то, что ему хочется в данный момент, а то, что делать необходимо. Здесь важно развивать у ребенка умение преодолевать себя: приучать ребенка делать не только то, что ему нравится, но и то, что не нравится, но необходимо.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3660" y="5286388"/>
            <a:ext cx="1902308" cy="1315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35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47130" y="105469"/>
            <a:ext cx="7526163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Ошибка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№2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рано отдают в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школу. Биологическая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неготовность ребенка к школе ведет, как правило, к тяжелой школьной адаптации (ребенок быстро устает и не справляется), а это вероятность того, что ребенок начинает тихо ненавидеть школу.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83566" y="4929198"/>
            <a:ext cx="1988587" cy="1587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3228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332656"/>
            <a:ext cx="7416824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Ошибка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№3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Неблагополучие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семье: ребенок, привыкший к высокому эмоциональному отрицательному накалу во время переживаний по поводу своей семьи, как правило, уже просто не реагирует на проблемы по поводу учебы и отметок – у него просто не хватает на это энергии.</a:t>
            </a:r>
          </a:p>
        </p:txBody>
      </p:sp>
      <p:pic>
        <p:nvPicPr>
          <p:cNvPr id="5123" name="Picture 3" descr="C:\Users\Дом\Desktop\69490747_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86710" y="5436879"/>
            <a:ext cx="974701" cy="142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4664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332656"/>
            <a:ext cx="739174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Ошибка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№4.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четкой организации жизни ребенка, несоблюдение режима дня, безнадзорность в быту – дети, которые организованы помимо школы, т.е. посещают какие-то интересные для них занятия, как правило, несмотря на нагрузку, более мотивированы на учебу.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Ошибка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№5.</a:t>
            </a:r>
            <a:endParaRPr lang="ru-RU" sz="24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единства требований к ребенку со стороны родителей (всегда есть лазейка для ребенка что-то сделать не так, как надо, «столкнуть родителей лбами», пожаловаться бабушке и дедушке на родителей)</a:t>
            </a:r>
          </a:p>
        </p:txBody>
      </p:sp>
      <p:pic>
        <p:nvPicPr>
          <p:cNvPr id="6146" name="Picture 2" descr="C:\Users\Дом\Desktop\69490796_0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1024" y="5311294"/>
            <a:ext cx="1015056" cy="1256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23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188054"/>
            <a:ext cx="734481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Ошибка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</a:t>
            </a: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№6.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Неправильные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воспитания: подавление личности, угрозы, физические наказания или, наоборот,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заласкивания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чрезмерная опека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3174" y="3605506"/>
            <a:ext cx="3711606" cy="2583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73580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116632"/>
            <a:ext cx="756084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Советы:</a:t>
            </a:r>
          </a:p>
          <a:p>
            <a:pPr marL="457200" indent="-457200">
              <a:buFontTx/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Спрашивайте вашего ребенка каждый день, как прошел его день в школе. Удостоверьтесь, что он вам рассказывает подробности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buFontTx/>
              <a:buAutoNum type="arabicPeriod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Обсудите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ваши ребенком важность школы и образования. Это очень важно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необходимо, поставьте какие-либо ограничения на его действия или сделайте что-либо по поводу его плохого поведения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Tx/>
              <a:buAutoNum type="arabicPeriod"/>
            </a:pP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Поощряйте позитивные действия.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AutoNum type="arabicPeriod"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вашего ребенка проблемы в учебе, ему необходима дополнительная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помощь: Ваша,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учителя, домашнего репетитора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3065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75656" y="548680"/>
            <a:ext cx="756084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возможности, определяйте прикладную направленность обучения. ( Зачем  это надо знать, как  применю в жизни?).</a:t>
            </a:r>
          </a:p>
          <a:p>
            <a:pPr marL="457200" indent="-457200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Разработайте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приемы поощрения (похвала при всей семье). Хвалите за дело – стимулируйте мотивацию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Формируйте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положительный стимул для обретения новых знаний в школе.</a:t>
            </a:r>
          </a:p>
          <a:p>
            <a:pPr marL="457200" indent="-457200">
              <a:buFontTx/>
              <a:buAutoNum type="arabicPeriod" startAt="11"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 startAt="11"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082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844824"/>
            <a:ext cx="76546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i="1" dirty="0">
                <a:solidFill>
                  <a:srgbClr val="FF0000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xmlns="" val="421587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1197</Words>
  <Application>Microsoft Office PowerPoint</Application>
  <PresentationFormat>Экран (4:3)</PresentationFormat>
  <Paragraphs>94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Второй уровень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презентации</dc:title>
  <dc:creator>User</dc:creator>
  <cp:lastModifiedBy>11</cp:lastModifiedBy>
  <cp:revision>28</cp:revision>
  <dcterms:created xsi:type="dcterms:W3CDTF">2015-05-03T06:58:13Z</dcterms:created>
  <dcterms:modified xsi:type="dcterms:W3CDTF">2019-05-07T22:17:44Z</dcterms:modified>
</cp:coreProperties>
</file>