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7.xml" ContentType="application/vnd.openxmlformats-officedocument.drawingml.chartshapes+xml"/>
  <Override PartName="/ppt/drawings/drawing8.xml" ContentType="application/vnd.openxmlformats-officedocument.drawingml.chartshap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5.xml" ContentType="application/vnd.openxmlformats-officedocument.drawingml.chartshapes+xml"/>
  <Override PartName="/ppt/drawings/drawing6.xml" ContentType="application/vnd.openxmlformats-officedocument.drawingml.chartshape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9" r:id="rId3"/>
    <p:sldId id="269" r:id="rId4"/>
    <p:sldId id="260" r:id="rId5"/>
    <p:sldId id="261" r:id="rId6"/>
    <p:sldId id="270" r:id="rId7"/>
    <p:sldId id="263" r:id="rId8"/>
    <p:sldId id="264" r:id="rId9"/>
    <p:sldId id="265" r:id="rId10"/>
    <p:sldId id="266" r:id="rId11"/>
    <p:sldId id="267" r:id="rId12"/>
    <p:sldId id="268" r:id="rId13"/>
    <p:sldId id="25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Users\pc\Desktop\&#1076;&#1080;&#1072;&#1075;&#1088;&#1072;&#1084;&#1099;%20&#1040;&#1041;&#1042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&#1050;&#1085;&#1080;&#1075;&#1072;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&#1050;&#1085;&#1080;&#1075;&#1072;1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&#1050;&#1085;&#1080;&#1075;&#1072;1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&#1050;&#1085;&#1080;&#1075;&#1072;1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C:\Users\pc\Desktop\&#1052;&#1086;&#1085;&#1080;&#1090;&#1086;&#1088;&#1080;&#1085;&#1075;%20&#1076;&#1083;&#1103;%20&#1087;&#1077;&#1076;&#1089;&#1086;&#1074;&#1077;&#1090;&#1072;.%20&#1059;&#1088;&#1086;&#1074;&#1077;&#1085;&#1100;%20&#1082;&#1088;&#1077;&#1072;&#1090;&#1080;&#1074;&#1085;&#1086;&#1089;&#1090;&#1080;%202%20&#1082;&#1083;&#1072;&#1089;&#1089;&#1099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0"/>
            <c:spPr>
              <a:solidFill>
                <a:srgbClr val="0070C0"/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Lbls>
            <c:dLbl>
              <c:idx val="0"/>
              <c:layout>
                <c:manualLayout>
                  <c:x val="2.0833333333333388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3200">
                      <a:solidFill>
                        <a:srgbClr val="002060"/>
                      </a:solidFill>
                      <a:latin typeface="Arial" pitchFamily="34" charset="0"/>
                      <a:cs typeface="Arial" pitchFamily="34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1111111111111132E-2"/>
                  <c:y val="-5.5555555555555558E-3"/>
                </c:manualLayout>
              </c:layout>
              <c:spPr/>
              <c:txPr>
                <a:bodyPr/>
                <a:lstStyle/>
                <a:p>
                  <a:pPr>
                    <a:defRPr sz="3200">
                      <a:solidFill>
                        <a:srgbClr val="002060"/>
                      </a:solidFill>
                      <a:latin typeface="Arial" pitchFamily="34" charset="0"/>
                      <a:cs typeface="Arial" pitchFamily="34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/>
              <c:spPr/>
              <c:txPr>
                <a:bodyPr/>
                <a:lstStyle/>
                <a:p>
                  <a:pPr>
                    <a:defRPr sz="3200">
                      <a:solidFill>
                        <a:srgbClr val="002060"/>
                      </a:solidFill>
                      <a:latin typeface="Arial" pitchFamily="34" charset="0"/>
                      <a:cs typeface="Arial" pitchFamily="34" charset="0"/>
                    </a:defRPr>
                  </a:pPr>
                  <a:endParaRPr lang="ru-RU"/>
                </a:p>
              </c:txPr>
              <c:showVal val="1"/>
            </c:dLbl>
            <c:delete val="1"/>
          </c:dLbls>
          <c:cat>
            <c:strRef>
              <c:f>Лист1!$A$1:$A$3</c:f>
              <c:strCache>
                <c:ptCount val="3"/>
                <c:pt idx="0">
                  <c:v>низкий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Лист1!$B$1:$B$3</c:f>
              <c:numCache>
                <c:formatCode>0.00%</c:formatCode>
                <c:ptCount val="3"/>
                <c:pt idx="0">
                  <c:v>0.28000000000000008</c:v>
                </c:pt>
                <c:pt idx="1">
                  <c:v>0.5</c:v>
                </c:pt>
                <c:pt idx="2">
                  <c:v>0.22000000000000036</c:v>
                </c:pt>
              </c:numCache>
            </c:numRef>
          </c:val>
        </c:ser>
        <c:shape val="box"/>
        <c:axId val="115470336"/>
        <c:axId val="115471872"/>
        <c:axId val="0"/>
      </c:bar3DChart>
      <c:catAx>
        <c:axId val="115470336"/>
        <c:scaling>
          <c:orientation val="minMax"/>
        </c:scaling>
        <c:axPos val="b"/>
        <c:tickLblPos val="nextTo"/>
        <c:txPr>
          <a:bodyPr/>
          <a:lstStyle/>
          <a:p>
            <a:pPr>
              <a:defRPr sz="32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15471872"/>
        <c:crosses val="autoZero"/>
        <c:auto val="1"/>
        <c:lblAlgn val="ctr"/>
        <c:lblOffset val="100"/>
      </c:catAx>
      <c:valAx>
        <c:axId val="115471872"/>
        <c:scaling>
          <c:orientation val="minMax"/>
        </c:scaling>
        <c:axPos val="l"/>
        <c:majorGridlines/>
        <c:numFmt formatCode="0.00%" sourceLinked="1"/>
        <c:tickLblPos val="nextTo"/>
        <c:crossAx val="115470336"/>
        <c:crosses val="autoZero"/>
        <c:crossBetween val="between"/>
      </c:valAx>
    </c:plotArea>
    <c:legend>
      <c:legendPos val="r"/>
      <c:layout/>
    </c:legend>
    <c:plotVisOnly val="1"/>
  </c:chart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solidFill>
              <a:srgbClr val="0070C0"/>
            </a:solidFill>
          </c:spPr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Lbls>
            <c:dLbl>
              <c:idx val="0"/>
              <c:layout/>
              <c:spPr/>
              <c:txPr>
                <a:bodyPr/>
                <a:lstStyle/>
                <a:p>
                  <a:pPr>
                    <a:defRPr sz="3200">
                      <a:solidFill>
                        <a:srgbClr val="002060"/>
                      </a:solidFill>
                      <a:latin typeface="Arial" pitchFamily="34" charset="0"/>
                      <a:cs typeface="Arial" pitchFamily="34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 sz="3200">
                      <a:solidFill>
                        <a:srgbClr val="002060"/>
                      </a:solidFill>
                      <a:latin typeface="Arial" pitchFamily="34" charset="0"/>
                      <a:cs typeface="Arial" pitchFamily="34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/>
              <c:spPr/>
              <c:txPr>
                <a:bodyPr/>
                <a:lstStyle/>
                <a:p>
                  <a:pPr>
                    <a:defRPr sz="3200">
                      <a:solidFill>
                        <a:srgbClr val="002060"/>
                      </a:solidFill>
                      <a:latin typeface="Arial" pitchFamily="34" charset="0"/>
                      <a:cs typeface="Arial" pitchFamily="34" charset="0"/>
                    </a:defRPr>
                  </a:pPr>
                  <a:endParaRPr lang="ru-RU"/>
                </a:p>
              </c:txPr>
              <c:showVal val="1"/>
            </c:dLbl>
            <c:delete val="1"/>
          </c:dLbls>
          <c:cat>
            <c:strRef>
              <c:f>Лист2!$A$1:$A$3</c:f>
              <c:strCache>
                <c:ptCount val="3"/>
                <c:pt idx="0">
                  <c:v>низкий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Лист2!$B$1:$B$3</c:f>
              <c:numCache>
                <c:formatCode>0.00%</c:formatCode>
                <c:ptCount val="3"/>
                <c:pt idx="0">
                  <c:v>0.30000000000000032</c:v>
                </c:pt>
                <c:pt idx="1">
                  <c:v>0.53</c:v>
                </c:pt>
                <c:pt idx="2">
                  <c:v>0.27</c:v>
                </c:pt>
              </c:numCache>
            </c:numRef>
          </c:val>
        </c:ser>
        <c:shape val="box"/>
        <c:axId val="117071872"/>
        <c:axId val="117073408"/>
        <c:axId val="0"/>
      </c:bar3DChart>
      <c:catAx>
        <c:axId val="117071872"/>
        <c:scaling>
          <c:orientation val="minMax"/>
        </c:scaling>
        <c:axPos val="b"/>
        <c:tickLblPos val="nextTo"/>
        <c:txPr>
          <a:bodyPr/>
          <a:lstStyle/>
          <a:p>
            <a:pPr>
              <a:defRPr sz="32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17073408"/>
        <c:crosses val="autoZero"/>
        <c:auto val="1"/>
        <c:lblAlgn val="ctr"/>
        <c:lblOffset val="100"/>
      </c:catAx>
      <c:valAx>
        <c:axId val="117073408"/>
        <c:scaling>
          <c:orientation val="minMax"/>
        </c:scaling>
        <c:axPos val="l"/>
        <c:majorGridlines/>
        <c:numFmt formatCode="0.00%" sourceLinked="1"/>
        <c:tickLblPos val="nextTo"/>
        <c:crossAx val="117071872"/>
        <c:crosses val="autoZero"/>
        <c:crossBetween val="between"/>
      </c:valAx>
    </c:plotArea>
    <c:legend>
      <c:legendPos val="r"/>
      <c:layout/>
    </c:legend>
    <c:plotVisOnly val="1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solidFill>
              <a:srgbClr val="0070C0"/>
            </a:solidFill>
          </c:spPr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Lbls>
            <c:dLbl>
              <c:idx val="0"/>
              <c:layout/>
              <c:spPr/>
              <c:txPr>
                <a:bodyPr/>
                <a:lstStyle/>
                <a:p>
                  <a:pPr>
                    <a:defRPr sz="3200">
                      <a:solidFill>
                        <a:srgbClr val="002060"/>
                      </a:solidFill>
                      <a:latin typeface="Arial" pitchFamily="34" charset="0"/>
                      <a:cs typeface="Arial" pitchFamily="34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 sz="3200">
                      <a:solidFill>
                        <a:srgbClr val="002060"/>
                      </a:solidFill>
                      <a:latin typeface="Arial" pitchFamily="34" charset="0"/>
                      <a:cs typeface="Arial" pitchFamily="34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/>
              <c:spPr/>
              <c:txPr>
                <a:bodyPr/>
                <a:lstStyle/>
                <a:p>
                  <a:pPr>
                    <a:defRPr sz="3200">
                      <a:solidFill>
                        <a:srgbClr val="002060"/>
                      </a:solidFill>
                      <a:latin typeface="Arial" pitchFamily="34" charset="0"/>
                      <a:cs typeface="Arial" pitchFamily="34" charset="0"/>
                    </a:defRPr>
                  </a:pPr>
                  <a:endParaRPr lang="ru-RU"/>
                </a:p>
              </c:txPr>
              <c:showVal val="1"/>
            </c:dLbl>
            <c:delete val="1"/>
          </c:dLbls>
          <c:cat>
            <c:strRef>
              <c:f>Лист3!$A$1:$A$3</c:f>
              <c:strCache>
                <c:ptCount val="3"/>
                <c:pt idx="0">
                  <c:v>низкий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Лист3!$B$1:$B$3</c:f>
              <c:numCache>
                <c:formatCode>0.00%</c:formatCode>
                <c:ptCount val="3"/>
                <c:pt idx="0">
                  <c:v>0.23</c:v>
                </c:pt>
                <c:pt idx="1">
                  <c:v>0.45</c:v>
                </c:pt>
                <c:pt idx="2">
                  <c:v>0.3200000000000004</c:v>
                </c:pt>
              </c:numCache>
            </c:numRef>
          </c:val>
        </c:ser>
        <c:shape val="box"/>
        <c:axId val="117821440"/>
        <c:axId val="117822976"/>
        <c:axId val="0"/>
      </c:bar3DChart>
      <c:catAx>
        <c:axId val="117821440"/>
        <c:scaling>
          <c:orientation val="minMax"/>
        </c:scaling>
        <c:axPos val="b"/>
        <c:tickLblPos val="nextTo"/>
        <c:txPr>
          <a:bodyPr/>
          <a:lstStyle/>
          <a:p>
            <a:pPr>
              <a:defRPr sz="32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17822976"/>
        <c:crosses val="autoZero"/>
        <c:auto val="1"/>
        <c:lblAlgn val="ctr"/>
        <c:lblOffset val="100"/>
      </c:catAx>
      <c:valAx>
        <c:axId val="117822976"/>
        <c:scaling>
          <c:orientation val="minMax"/>
        </c:scaling>
        <c:axPos val="l"/>
        <c:majorGridlines/>
        <c:numFmt formatCode="0.00%" sourceLinked="1"/>
        <c:tickLblPos val="nextTo"/>
        <c:crossAx val="117821440"/>
        <c:crosses val="autoZero"/>
        <c:crossBetween val="between"/>
      </c:valAx>
    </c:plotArea>
    <c:legend>
      <c:legendPos val="r"/>
      <c:layout/>
    </c:legend>
    <c:plotVisOnly val="1"/>
  </c:chart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0"/>
            <c:spPr>
              <a:solidFill>
                <a:srgbClr val="0070C0"/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Lbls>
            <c:txPr>
              <a:bodyPr/>
              <a:lstStyle/>
              <a:p>
                <a:pPr>
                  <a:defRPr sz="320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Лист1!$A$1:$A$3</c:f>
              <c:strCache>
                <c:ptCount val="3"/>
                <c:pt idx="0">
                  <c:v>низкий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Лист1!$B$1:$B$3</c:f>
              <c:numCache>
                <c:formatCode>0.00%</c:formatCode>
                <c:ptCount val="3"/>
                <c:pt idx="0">
                  <c:v>0.27</c:v>
                </c:pt>
                <c:pt idx="1">
                  <c:v>0.43000000000000038</c:v>
                </c:pt>
                <c:pt idx="2">
                  <c:v>0.30000000000000032</c:v>
                </c:pt>
              </c:numCache>
            </c:numRef>
          </c:val>
        </c:ser>
        <c:shape val="box"/>
        <c:axId val="117726208"/>
        <c:axId val="117732096"/>
        <c:axId val="0"/>
      </c:bar3DChart>
      <c:catAx>
        <c:axId val="117726208"/>
        <c:scaling>
          <c:orientation val="minMax"/>
        </c:scaling>
        <c:axPos val="b"/>
        <c:tickLblPos val="nextTo"/>
        <c:txPr>
          <a:bodyPr/>
          <a:lstStyle/>
          <a:p>
            <a:pPr>
              <a:defRPr sz="32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17732096"/>
        <c:crosses val="autoZero"/>
        <c:auto val="1"/>
        <c:lblAlgn val="ctr"/>
        <c:lblOffset val="100"/>
      </c:catAx>
      <c:valAx>
        <c:axId val="117732096"/>
        <c:scaling>
          <c:orientation val="minMax"/>
        </c:scaling>
        <c:axPos val="l"/>
        <c:majorGridlines/>
        <c:numFmt formatCode="0.00%" sourceLinked="1"/>
        <c:tickLblPos val="nextTo"/>
        <c:crossAx val="117726208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solidFill>
              <a:srgbClr val="0070C0"/>
            </a:solidFill>
          </c:spPr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Lbls>
            <c:txPr>
              <a:bodyPr/>
              <a:lstStyle/>
              <a:p>
                <a:pPr>
                  <a:defRPr sz="320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Лист2!$A$1:$A$3</c:f>
              <c:strCache>
                <c:ptCount val="3"/>
                <c:pt idx="0">
                  <c:v>низкий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Лист2!$B$1:$B$3</c:f>
              <c:numCache>
                <c:formatCode>0.00%</c:formatCode>
                <c:ptCount val="3"/>
                <c:pt idx="0">
                  <c:v>0.21000000000000021</c:v>
                </c:pt>
                <c:pt idx="1">
                  <c:v>0.47000000000000008</c:v>
                </c:pt>
                <c:pt idx="2">
                  <c:v>0.32000000000000073</c:v>
                </c:pt>
              </c:numCache>
            </c:numRef>
          </c:val>
        </c:ser>
        <c:shape val="box"/>
        <c:axId val="117761920"/>
        <c:axId val="117763456"/>
        <c:axId val="0"/>
      </c:bar3DChart>
      <c:catAx>
        <c:axId val="117761920"/>
        <c:scaling>
          <c:orientation val="minMax"/>
        </c:scaling>
        <c:axPos val="b"/>
        <c:tickLblPos val="nextTo"/>
        <c:txPr>
          <a:bodyPr/>
          <a:lstStyle/>
          <a:p>
            <a:pPr>
              <a:defRPr sz="32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17763456"/>
        <c:crosses val="autoZero"/>
        <c:auto val="1"/>
        <c:lblAlgn val="ctr"/>
        <c:lblOffset val="100"/>
      </c:catAx>
      <c:valAx>
        <c:axId val="117763456"/>
        <c:scaling>
          <c:orientation val="minMax"/>
        </c:scaling>
        <c:axPos val="l"/>
        <c:majorGridlines/>
        <c:numFmt formatCode="0.00%" sourceLinked="1"/>
        <c:tickLblPos val="nextTo"/>
        <c:crossAx val="117761920"/>
        <c:crosses val="autoZero"/>
        <c:crossBetween val="between"/>
      </c:valAx>
    </c:plotArea>
    <c:legend>
      <c:legendPos val="r"/>
    </c:legend>
    <c:plotVisOnly val="1"/>
  </c:chart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solidFill>
              <a:srgbClr val="0070C0"/>
            </a:solidFill>
          </c:spPr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Lbls>
            <c:txPr>
              <a:bodyPr/>
              <a:lstStyle/>
              <a:p>
                <a:pPr>
                  <a:defRPr sz="320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Лист3!$A$1:$A$3</c:f>
              <c:strCache>
                <c:ptCount val="3"/>
                <c:pt idx="0">
                  <c:v>низкий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Лист3!$B$1:$B$3</c:f>
              <c:numCache>
                <c:formatCode>0.00%</c:formatCode>
                <c:ptCount val="3"/>
                <c:pt idx="0">
                  <c:v>0.29000000000000031</c:v>
                </c:pt>
                <c:pt idx="1">
                  <c:v>0.48000000000000032</c:v>
                </c:pt>
                <c:pt idx="2">
                  <c:v>0.22</c:v>
                </c:pt>
              </c:numCache>
            </c:numRef>
          </c:val>
        </c:ser>
        <c:shape val="box"/>
        <c:axId val="117871360"/>
        <c:axId val="117872896"/>
        <c:axId val="0"/>
      </c:bar3DChart>
      <c:catAx>
        <c:axId val="117871360"/>
        <c:scaling>
          <c:orientation val="minMax"/>
        </c:scaling>
        <c:axPos val="b"/>
        <c:tickLblPos val="nextTo"/>
        <c:txPr>
          <a:bodyPr/>
          <a:lstStyle/>
          <a:p>
            <a:pPr>
              <a:defRPr sz="3200"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17872896"/>
        <c:crosses val="autoZero"/>
        <c:auto val="1"/>
        <c:lblAlgn val="ctr"/>
        <c:lblOffset val="100"/>
      </c:catAx>
      <c:valAx>
        <c:axId val="117872896"/>
        <c:scaling>
          <c:orientation val="minMax"/>
        </c:scaling>
        <c:axPos val="l"/>
        <c:majorGridlines/>
        <c:numFmt formatCode="0.00%" sourceLinked="1"/>
        <c:tickLblPos val="nextTo"/>
        <c:crossAx val="117871360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0"/>
            <c:spPr>
              <a:solidFill>
                <a:srgbClr val="0070C0"/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Lbls>
            <c:txPr>
              <a:bodyPr/>
              <a:lstStyle/>
              <a:p>
                <a:pPr>
                  <a:defRPr sz="320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Лист1!$A$1:$A$3</c:f>
              <c:strCache>
                <c:ptCount val="3"/>
                <c:pt idx="0">
                  <c:v>низкий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Лист1!$B$1:$B$3</c:f>
              <c:numCache>
                <c:formatCode>0.00%</c:formatCode>
                <c:ptCount val="3"/>
                <c:pt idx="0">
                  <c:v>0.31000000000000066</c:v>
                </c:pt>
                <c:pt idx="1">
                  <c:v>0.53</c:v>
                </c:pt>
                <c:pt idx="2">
                  <c:v>0.16</c:v>
                </c:pt>
              </c:numCache>
            </c:numRef>
          </c:val>
        </c:ser>
        <c:shape val="box"/>
        <c:axId val="117919744"/>
        <c:axId val="117921280"/>
        <c:axId val="0"/>
      </c:bar3DChart>
      <c:catAx>
        <c:axId val="117919744"/>
        <c:scaling>
          <c:orientation val="minMax"/>
        </c:scaling>
        <c:axPos val="b"/>
        <c:tickLblPos val="nextTo"/>
        <c:txPr>
          <a:bodyPr/>
          <a:lstStyle/>
          <a:p>
            <a:pPr>
              <a:defRPr sz="32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17921280"/>
        <c:crosses val="autoZero"/>
        <c:auto val="1"/>
        <c:lblAlgn val="ctr"/>
        <c:lblOffset val="100"/>
      </c:catAx>
      <c:valAx>
        <c:axId val="117921280"/>
        <c:scaling>
          <c:orientation val="minMax"/>
        </c:scaling>
        <c:axPos val="l"/>
        <c:majorGridlines/>
        <c:numFmt formatCode="0.00%" sourceLinked="1"/>
        <c:tickLblPos val="nextTo"/>
        <c:crossAx val="117919744"/>
        <c:crosses val="autoZero"/>
        <c:crossBetween val="between"/>
      </c:valAx>
    </c:plotArea>
    <c:legend>
      <c:legendPos val="r"/>
    </c:legend>
    <c:plotVisOnly val="1"/>
  </c:chart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0"/>
            <c:spPr>
              <a:solidFill>
                <a:srgbClr val="0070C0"/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Lbls>
            <c:txPr>
              <a:bodyPr/>
              <a:lstStyle/>
              <a:p>
                <a:pPr>
                  <a:defRPr sz="320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Лист2!$A$1:$A$3</c:f>
              <c:strCache>
                <c:ptCount val="3"/>
                <c:pt idx="0">
                  <c:v>низкий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Лист2!$B$1:$B$3</c:f>
              <c:numCache>
                <c:formatCode>0.00%</c:formatCode>
                <c:ptCount val="3"/>
                <c:pt idx="0">
                  <c:v>0.24000000000000021</c:v>
                </c:pt>
                <c:pt idx="1">
                  <c:v>0.5</c:v>
                </c:pt>
                <c:pt idx="2">
                  <c:v>0.26</c:v>
                </c:pt>
              </c:numCache>
            </c:numRef>
          </c:val>
        </c:ser>
        <c:shape val="box"/>
        <c:axId val="117947392"/>
        <c:axId val="118047488"/>
        <c:axId val="0"/>
      </c:bar3DChart>
      <c:catAx>
        <c:axId val="117947392"/>
        <c:scaling>
          <c:orientation val="minMax"/>
        </c:scaling>
        <c:axPos val="b"/>
        <c:tickLblPos val="nextTo"/>
        <c:txPr>
          <a:bodyPr/>
          <a:lstStyle/>
          <a:p>
            <a:pPr>
              <a:defRPr sz="32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18047488"/>
        <c:crosses val="autoZero"/>
        <c:auto val="1"/>
        <c:lblAlgn val="ctr"/>
        <c:lblOffset val="100"/>
      </c:catAx>
      <c:valAx>
        <c:axId val="118047488"/>
        <c:scaling>
          <c:orientation val="minMax"/>
        </c:scaling>
        <c:axPos val="l"/>
        <c:majorGridlines/>
        <c:numFmt formatCode="0.00%" sourceLinked="1"/>
        <c:tickLblPos val="nextTo"/>
        <c:crossAx val="117947392"/>
        <c:crosses val="autoZero"/>
        <c:crossBetween val="between"/>
      </c:valAx>
    </c:plotArea>
    <c:legend>
      <c:legendPos val="r"/>
    </c:legend>
    <c:plotVisOnly val="1"/>
  </c:chart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solidFill>
              <a:srgbClr val="0070C0"/>
            </a:solidFill>
          </c:spPr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Lbls>
            <c:txPr>
              <a:bodyPr/>
              <a:lstStyle/>
              <a:p>
                <a:pPr>
                  <a:defRPr sz="320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Лист3!$A$1:$A$3</c:f>
              <c:strCache>
                <c:ptCount val="3"/>
                <c:pt idx="0">
                  <c:v>низкий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Лист3!$B$1:$B$3</c:f>
              <c:numCache>
                <c:formatCode>0.00%</c:formatCode>
                <c:ptCount val="3"/>
                <c:pt idx="0">
                  <c:v>0.61000000000000065</c:v>
                </c:pt>
                <c:pt idx="1">
                  <c:v>0.39000000000000073</c:v>
                </c:pt>
                <c:pt idx="2">
                  <c:v>0</c:v>
                </c:pt>
              </c:numCache>
            </c:numRef>
          </c:val>
        </c:ser>
        <c:shape val="box"/>
        <c:axId val="118060928"/>
        <c:axId val="118062464"/>
        <c:axId val="0"/>
      </c:bar3DChart>
      <c:catAx>
        <c:axId val="118060928"/>
        <c:scaling>
          <c:orientation val="minMax"/>
        </c:scaling>
        <c:axPos val="b"/>
        <c:tickLblPos val="nextTo"/>
        <c:txPr>
          <a:bodyPr/>
          <a:lstStyle/>
          <a:p>
            <a:pPr>
              <a:defRPr sz="32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18062464"/>
        <c:crosses val="autoZero"/>
        <c:auto val="1"/>
        <c:lblAlgn val="ctr"/>
        <c:lblOffset val="100"/>
      </c:catAx>
      <c:valAx>
        <c:axId val="118062464"/>
        <c:scaling>
          <c:orientation val="minMax"/>
        </c:scaling>
        <c:axPos val="l"/>
        <c:majorGridlines/>
        <c:numFmt formatCode="0.00%" sourceLinked="1"/>
        <c:tickLblPos val="nextTo"/>
        <c:crossAx val="118060928"/>
        <c:crosses val="autoZero"/>
        <c:crossBetween val="between"/>
      </c:valAx>
    </c:plotArea>
    <c:legend>
      <c:legendPos val="r"/>
    </c:legend>
    <c:plotVisOnly val="1"/>
  </c:chart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0"/>
            <c:spPr>
              <a:solidFill>
                <a:srgbClr val="0070C0"/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Lbls>
            <c:txPr>
              <a:bodyPr/>
              <a:lstStyle/>
              <a:p>
                <a:pPr>
                  <a:defRPr sz="320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Лист1!$A$1:$A$3</c:f>
              <c:strCache>
                <c:ptCount val="3"/>
                <c:pt idx="0">
                  <c:v>низкий</c:v>
                </c:pt>
                <c:pt idx="1">
                  <c:v>средний</c:v>
                </c:pt>
                <c:pt idx="2">
                  <c:v>высокий</c:v>
                </c:pt>
              </c:strCache>
            </c:strRef>
          </c:cat>
          <c:val>
            <c:numRef>
              <c:f>Лист1!$B$1:$B$3</c:f>
              <c:numCache>
                <c:formatCode>0.00%</c:formatCode>
                <c:ptCount val="3"/>
                <c:pt idx="0">
                  <c:v>0.30000000000000032</c:v>
                </c:pt>
                <c:pt idx="1">
                  <c:v>0.47000000000000008</c:v>
                </c:pt>
                <c:pt idx="2">
                  <c:v>0.23</c:v>
                </c:pt>
              </c:numCache>
            </c:numRef>
          </c:val>
        </c:ser>
        <c:shape val="box"/>
        <c:axId val="118002816"/>
        <c:axId val="118004352"/>
        <c:axId val="0"/>
      </c:bar3DChart>
      <c:catAx>
        <c:axId val="118002816"/>
        <c:scaling>
          <c:orientation val="minMax"/>
        </c:scaling>
        <c:axPos val="b"/>
        <c:tickLblPos val="nextTo"/>
        <c:txPr>
          <a:bodyPr/>
          <a:lstStyle/>
          <a:p>
            <a:pPr>
              <a:defRPr sz="3200" b="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18004352"/>
        <c:crosses val="autoZero"/>
        <c:auto val="1"/>
        <c:lblAlgn val="ctr"/>
        <c:lblOffset val="100"/>
      </c:catAx>
      <c:valAx>
        <c:axId val="118004352"/>
        <c:scaling>
          <c:orientation val="minMax"/>
        </c:scaling>
        <c:axPos val="l"/>
        <c:majorGridlines/>
        <c:numFmt formatCode="0.00%" sourceLinked="1"/>
        <c:tickLblPos val="nextTo"/>
        <c:crossAx val="118002816"/>
        <c:crosses val="autoZero"/>
        <c:crossBetween val="between"/>
      </c:valAx>
    </c:plotArea>
    <c:legend>
      <c:legendPos val="r"/>
    </c:legend>
    <c:plotVisOnly val="1"/>
  </c:chart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0.66406</cdr:x>
      <cdr:y>0.09375</cdr:y>
    </cdr:from>
    <cdr:to>
      <cdr:x>0.79688</cdr:x>
      <cdr:y>0.16666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072198" y="642918"/>
          <a:ext cx="1214446" cy="5000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2 А класс</a:t>
          </a:r>
          <a:endParaRPr lang="ru-RU" sz="3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0.66406</cdr:x>
      <cdr:y>0.125</cdr:y>
    </cdr:from>
    <cdr:to>
      <cdr:x>0.76406</cdr:x>
      <cdr:y>0.25833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072198" y="8572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0.64844</cdr:x>
      <cdr:y>0.125</cdr:y>
    </cdr:from>
    <cdr:to>
      <cdr:x>0.74844</cdr:x>
      <cdr:y>0.25833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929322" y="8572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0.61719</cdr:x>
      <cdr:y>0.0625</cdr:y>
    </cdr:from>
    <cdr:to>
      <cdr:x>0.75</cdr:x>
      <cdr:y>0.13541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5643570" y="428604"/>
          <a:ext cx="1214446" cy="5000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2 Б класс</a:t>
          </a:r>
          <a:endParaRPr lang="ru-RU" sz="3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0.70313</cdr:x>
      <cdr:y>0.0851</cdr:y>
    </cdr:from>
    <cdr:to>
      <cdr:x>0.88125</cdr:x>
      <cdr:y>0.15957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29388" y="571479"/>
          <a:ext cx="1628780" cy="5000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2 В класс</a:t>
          </a:r>
          <a:endParaRPr lang="ru-RU" sz="3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0.64844</cdr:x>
      <cdr:y>0.08333</cdr:y>
    </cdr:from>
    <cdr:to>
      <cdr:x>0.85</cdr:x>
      <cdr:y>0.17708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929322" y="571480"/>
          <a:ext cx="1843094" cy="6429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2 Д класс</a:t>
          </a:r>
          <a:endParaRPr lang="ru-RU" sz="3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0.625</cdr:x>
      <cdr:y>0.08333</cdr:y>
    </cdr:from>
    <cdr:to>
      <cdr:x>0.85156</cdr:x>
      <cdr:y>0.17708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15009" y="571480"/>
          <a:ext cx="2071702" cy="6429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2 Ж класс</a:t>
          </a:r>
          <a:endParaRPr lang="ru-RU" sz="3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0.64063</cdr:x>
      <cdr:y>0.07291</cdr:y>
    </cdr:from>
    <cdr:to>
      <cdr:x>0.84375</cdr:x>
      <cdr:y>0.17333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857884" y="500042"/>
          <a:ext cx="1857356" cy="6886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2 З класс</a:t>
          </a:r>
          <a:endParaRPr lang="ru-RU" sz="3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0.60651</cdr:x>
      <cdr:y>0.0625</cdr:y>
    </cdr:from>
    <cdr:to>
      <cdr:x>0.80955</cdr:x>
      <cdr:y>0.17708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505457" y="428604"/>
          <a:ext cx="1843094" cy="7858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2 И класс</a:t>
          </a:r>
          <a:endParaRPr lang="ru-RU" sz="3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0.65625</cdr:x>
      <cdr:y>0.08333</cdr:y>
    </cdr:from>
    <cdr:to>
      <cdr:x>0.85781</cdr:x>
      <cdr:y>0.17708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000760" y="571480"/>
          <a:ext cx="1843094" cy="6429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2-е  классы</a:t>
          </a:r>
          <a:endParaRPr lang="ru-RU" sz="3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4/20/2022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4429131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002060"/>
                </a:solidFill>
                <a:cs typeface="MV Boli" pitchFamily="2" charset="0"/>
              </a:rPr>
              <a:t>Результаты диагностики развития </a:t>
            </a:r>
            <a:r>
              <a:rPr lang="ru-RU" sz="6600" b="1" dirty="0" err="1" smtClean="0">
                <a:solidFill>
                  <a:srgbClr val="002060"/>
                </a:solidFill>
                <a:cs typeface="MV Boli" pitchFamily="2" charset="0"/>
              </a:rPr>
              <a:t>креативного</a:t>
            </a:r>
            <a:r>
              <a:rPr lang="ru-RU" sz="6600" b="1" dirty="0" smtClean="0">
                <a:solidFill>
                  <a:srgbClr val="002060"/>
                </a:solidFill>
                <a:cs typeface="MV Boli" pitchFamily="2" charset="0"/>
              </a:rPr>
              <a:t> мышления младших школьников</a:t>
            </a:r>
            <a:endParaRPr lang="ru-RU" sz="6600" b="1" dirty="0">
              <a:solidFill>
                <a:srgbClr val="002060"/>
              </a:solidFill>
              <a:cs typeface="MV Boli" pitchFamily="2" charset="0"/>
            </a:endParaRPr>
          </a:p>
        </p:txBody>
      </p:sp>
      <p:pic>
        <p:nvPicPr>
          <p:cNvPr id="4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CFCFC">
                  <a:alpha val="99608"/>
                </a:srgbClr>
              </a:clrFrom>
              <a:clrTo>
                <a:srgbClr val="FCFCFC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lum contrast="-40000"/>
          </a:blip>
          <a:srcRect/>
          <a:stretch>
            <a:fillRect/>
          </a:stretch>
        </p:blipFill>
        <p:spPr bwMode="auto">
          <a:xfrm>
            <a:off x="0" y="3643314"/>
            <a:ext cx="2643174" cy="3214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               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Опросник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Проявляет большую любознательность в отношении различных предметов, явлений, событий. Задаёт множество вопросов.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Задаёт много «умных» вопросов, что обычно маленьких детей не интересует.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Точно, правильно использует много слов в своей речи.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Проявляет способность к очень подробному рассказу или пересказу историй, фактов.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Может вести «интеллектуальные» разговоры  с другими детьми, взрослыми.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Легко справляется с загадками и может их придумывать.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b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Понимает сложные для его возраста определения, отношения. Находит общее в предметах, явлениях, даже если это не очевидно. Демонстрирует абстрактное мышление.</a:t>
            </a:r>
            <a:endParaRPr lang="ru-RU" sz="28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b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Понимает значение и  способы использования схем, карт лучше, чем его ровесники.</a:t>
            </a:r>
            <a:endParaRPr lang="ru-RU" sz="28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b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Проявляет большой интерес к часам, календарям, может понять их функции.</a:t>
            </a:r>
            <a:endParaRPr lang="ru-RU" sz="28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b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Проявляет большое желание учиться, приобретать новые знания, навыки.</a:t>
            </a:r>
            <a:endParaRPr lang="ru-RU" sz="28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Проявляет способность к концентрации, сохранению внимания в течение длительно времени.</a:t>
            </a:r>
            <a:endParaRPr lang="ru-RU" sz="28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Легко схватывает и удерживает большое количество информации</a:t>
            </a:r>
            <a:r>
              <a:rPr lang="ru-RU" b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 </a:t>
            </a:r>
            <a:endParaRPr lang="ru-RU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0"/>
          <a:ext cx="9144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1"/>
          <a:ext cx="9144000" cy="6715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6000760" y="357166"/>
            <a:ext cx="1214446" cy="500066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 Г класс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0"/>
          <a:ext cx="9143999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5929322" y="428604"/>
            <a:ext cx="1843094" cy="642942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 Е класс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-1" y="0"/>
          <a:ext cx="9144001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0"/>
          <a:ext cx="9144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66675" y="0"/>
          <a:ext cx="9077325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0"/>
          <a:ext cx="9143999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</TotalTime>
  <Words>213</Words>
  <Application>Microsoft Office PowerPoint</Application>
  <PresentationFormat>Экран (4:3)</PresentationFormat>
  <Paragraphs>33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Результаты диагностики развития креативного мышления младших школьников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ООО "КС ГОК"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pc</cp:lastModifiedBy>
  <cp:revision>32</cp:revision>
  <dcterms:created xsi:type="dcterms:W3CDTF">2022-04-06T11:16:08Z</dcterms:created>
  <dcterms:modified xsi:type="dcterms:W3CDTF">2022-04-20T09:33:16Z</dcterms:modified>
</cp:coreProperties>
</file>