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112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25.11.2018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16633"/>
            <a:ext cx="77724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cs typeface="Aharoni" panose="02010803020104030203" pitchFamily="2" charset="-79"/>
              </a:rPr>
              <a:t>Полезные ископаемые </a:t>
            </a:r>
            <a:r>
              <a:rPr lang="ru-RU" b="1" i="1" dirty="0">
                <a:solidFill>
                  <a:schemeClr val="accent2">
                    <a:lumMod val="75000"/>
                  </a:schemeClr>
                </a:solidFill>
                <a:cs typeface="Aharoni" panose="02010803020104030203" pitchFamily="2" charset="-79"/>
              </a:rPr>
              <a:t/>
            </a:r>
            <a:br>
              <a:rPr lang="ru-RU" b="1" i="1" dirty="0">
                <a:solidFill>
                  <a:schemeClr val="accent2">
                    <a:lumMod val="75000"/>
                  </a:schemeClr>
                </a:solidFill>
                <a:cs typeface="Aharoni" panose="02010803020104030203" pitchFamily="2" charset="-79"/>
              </a:rPr>
            </a:br>
            <a:r>
              <a:rPr lang="ru-RU" b="1" i="1" dirty="0" smtClean="0">
                <a:solidFill>
                  <a:schemeClr val="accent2">
                    <a:lumMod val="75000"/>
                  </a:schemeClr>
                </a:solidFill>
                <a:cs typeface="Aharoni" panose="02010803020104030203" pitchFamily="2" charset="-79"/>
              </a:rPr>
              <a:t>в Еврейской Автономной Области</a:t>
            </a:r>
            <a:endParaRPr lang="ru-RU" b="1" i="1" dirty="0">
              <a:solidFill>
                <a:schemeClr val="accent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412776"/>
            <a:ext cx="7632848" cy="417646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68760"/>
            <a:ext cx="8208912" cy="5040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14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936104"/>
          </a:xfrm>
        </p:spPr>
        <p:txBody>
          <a:bodyPr>
            <a:noAutofit/>
          </a:bodyPr>
          <a:lstStyle/>
          <a:p>
            <a:pPr algn="ctr"/>
            <a:r>
              <a:rPr lang="ru-RU" sz="2900" b="1" i="1" dirty="0">
                <a:solidFill>
                  <a:schemeClr val="accent2">
                    <a:lumMod val="75000"/>
                  </a:schemeClr>
                </a:solidFill>
                <a:cs typeface="Aharoni" panose="02010803020104030203" pitchFamily="2" charset="-79"/>
              </a:rPr>
              <a:t>Минеральные ресурсы Еврейской автономной области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8633" y="1412776"/>
            <a:ext cx="8069520" cy="5112568"/>
          </a:xfrm>
        </p:spPr>
        <p:txBody>
          <a:bodyPr>
            <a:normAutofit/>
          </a:bodyPr>
          <a:lstStyle/>
          <a:p>
            <a:r>
              <a:rPr lang="ru-RU" sz="2400" b="0" dirty="0" smtClean="0"/>
              <a:t>     На </a:t>
            </a:r>
            <a:r>
              <a:rPr lang="ru-RU" sz="2400" b="0" dirty="0"/>
              <a:t>территории </a:t>
            </a:r>
            <a:r>
              <a:rPr lang="ru-RU" sz="2400" dirty="0" smtClean="0"/>
              <a:t>Еврейской автономной области </a:t>
            </a:r>
            <a:r>
              <a:rPr lang="ru-RU" sz="2400" b="0" dirty="0" smtClean="0"/>
              <a:t>выявлены </a:t>
            </a:r>
            <a:r>
              <a:rPr lang="ru-RU" sz="2400" b="0" dirty="0"/>
              <a:t>и разведаны месторождения более 20 видов полезных ископаемых, в том числе крупные месторождения железа, марганца, олова, золота, </a:t>
            </a:r>
            <a:r>
              <a:rPr lang="ru-RU" sz="2400" b="0" dirty="0" smtClean="0"/>
              <a:t>графита,</a:t>
            </a:r>
            <a:r>
              <a:rPr lang="ru-RU" sz="2400" b="0" dirty="0"/>
              <a:t> </a:t>
            </a:r>
            <a:r>
              <a:rPr lang="ru-RU" sz="2400" b="0" dirty="0" smtClean="0"/>
              <a:t>брусита,</a:t>
            </a:r>
            <a:r>
              <a:rPr lang="ru-RU" sz="2400" b="0" dirty="0"/>
              <a:t> </a:t>
            </a:r>
            <a:r>
              <a:rPr lang="ru-RU" sz="2400" b="0" dirty="0" smtClean="0"/>
              <a:t>магнезитов,</a:t>
            </a:r>
            <a:r>
              <a:rPr lang="ru-RU" sz="2400" b="0" dirty="0"/>
              <a:t> </a:t>
            </a:r>
            <a:r>
              <a:rPr lang="ru-RU" sz="2400" b="0" dirty="0" smtClean="0"/>
              <a:t>цеолитов, </a:t>
            </a:r>
            <a:r>
              <a:rPr lang="ru-RU" sz="2400" b="0" dirty="0"/>
              <a:t>стройматериалов, имеются целебные </a:t>
            </a:r>
            <a:r>
              <a:rPr lang="ru-RU" sz="2400" b="0" dirty="0" smtClean="0"/>
              <a:t>минеральные</a:t>
            </a:r>
            <a:r>
              <a:rPr lang="ru-RU" sz="2400" b="0" dirty="0"/>
              <a:t> </a:t>
            </a:r>
            <a:r>
              <a:rPr lang="ru-RU" sz="2400" b="0" dirty="0" smtClean="0"/>
              <a:t>источники. </a:t>
            </a:r>
            <a:r>
              <a:rPr lang="ru-RU" sz="2400" b="0" dirty="0"/>
              <a:t>По насыщенности месторождений </a:t>
            </a:r>
            <a:r>
              <a:rPr lang="ru-RU" sz="2400" b="0" dirty="0" smtClean="0"/>
              <a:t>область является </a:t>
            </a:r>
            <a:r>
              <a:rPr lang="ru-RU" sz="2400" b="0" dirty="0"/>
              <a:t>одной из богатейших территорий России. </a:t>
            </a:r>
            <a:r>
              <a:rPr lang="ru-RU" sz="2400" b="0" dirty="0" smtClean="0"/>
              <a:t>Более подробно, я остановлюсь на нескольких полезных ископаемых.</a:t>
            </a:r>
            <a:endParaRPr lang="ru-RU" sz="2400" i="1" cap="all" dirty="0">
              <a:solidFill>
                <a:schemeClr val="accent2">
                  <a:lumMod val="75000"/>
                </a:schemeClr>
              </a:solidFill>
              <a:latin typeface="+mj-lt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90142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5019"/>
            <a:ext cx="8229600" cy="576064"/>
          </a:xfrm>
        </p:spPr>
        <p:txBody>
          <a:bodyPr>
            <a:normAutofit fontScale="90000"/>
          </a:bodyPr>
          <a:lstStyle/>
          <a:p>
            <a:pPr marL="342900" indent="-342900" algn="ctr">
              <a:spcBef>
                <a:spcPts val="800"/>
              </a:spcBef>
            </a:pPr>
            <a:r>
              <a:rPr lang="ru-RU" sz="3100" b="1" dirty="0">
                <a:solidFill>
                  <a:schemeClr val="accent2">
                    <a:lumMod val="75000"/>
                  </a:schemeClr>
                </a:solidFill>
              </a:rPr>
              <a:t>Олово</a:t>
            </a:r>
            <a:r>
              <a:rPr lang="ru-RU" dirty="0"/>
              <a:t/>
            </a:r>
            <a:br>
              <a:rPr lang="ru-RU" dirty="0"/>
            </a:br>
            <a:endParaRPr lang="ru-RU" sz="1800" b="1" i="1" dirty="0">
              <a:solidFill>
                <a:schemeClr val="accent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568952" cy="5976664"/>
          </a:xfrm>
        </p:spPr>
        <p:txBody>
          <a:bodyPr>
            <a:noAutofit/>
          </a:bodyPr>
          <a:lstStyle/>
          <a:p>
            <a:r>
              <a:rPr lang="ru-RU" sz="2400" b="0" dirty="0" smtClean="0"/>
              <a:t>     Основные</a:t>
            </a:r>
            <a:r>
              <a:rPr lang="ru-RU" sz="2400" b="0" dirty="0"/>
              <a:t> </a:t>
            </a:r>
            <a:r>
              <a:rPr lang="ru-RU" sz="2400" b="0" dirty="0" smtClean="0"/>
              <a:t>оловорудные</a:t>
            </a:r>
            <a:r>
              <a:rPr lang="ru-RU" sz="2400" b="0" dirty="0"/>
              <a:t> районы на территории области — Хинганский и Сутаро-Биджанский, в пределах которых известны 14 месторождений. Добычу и обогащение самого дешёвого в России олова на </a:t>
            </a:r>
            <a:r>
              <a:rPr lang="ru-RU" sz="2400" b="0" dirty="0" smtClean="0"/>
              <a:t>Хинганском месторождении</a:t>
            </a:r>
            <a:r>
              <a:rPr lang="ru-RU" sz="2400" b="0" dirty="0"/>
              <a:t> ведёт комбинат «</a:t>
            </a:r>
            <a:r>
              <a:rPr lang="ru-RU" sz="2400" b="0" dirty="0" smtClean="0"/>
              <a:t>Хинганолово». </a:t>
            </a:r>
          </a:p>
          <a:p>
            <a:r>
              <a:rPr lang="ru-RU" sz="2400" b="0" dirty="0"/>
              <a:t> </a:t>
            </a:r>
            <a:r>
              <a:rPr lang="ru-RU" sz="2400" b="0" dirty="0" smtClean="0"/>
              <a:t>    Олово </a:t>
            </a:r>
            <a:r>
              <a:rPr lang="ru-RU" sz="2400" b="0" dirty="0"/>
              <a:t>используется в основном как безопасное, нетоксичное, </a:t>
            </a:r>
            <a:r>
              <a:rPr lang="ru-RU" sz="2400" b="0" dirty="0" smtClean="0"/>
              <a:t>покрытие </a:t>
            </a:r>
            <a:r>
              <a:rPr lang="ru-RU" sz="2400" b="0" dirty="0"/>
              <a:t>в чистом виде или в сплавах с другими металлами. Главные промышленные применения олова — </a:t>
            </a:r>
            <a:r>
              <a:rPr lang="ru-RU" sz="2400" b="0" dirty="0" smtClean="0"/>
              <a:t>для </a:t>
            </a:r>
            <a:r>
              <a:rPr lang="ru-RU" sz="2400" b="0" dirty="0"/>
              <a:t>изготовления тары пищевых </a:t>
            </a:r>
            <a:r>
              <a:rPr lang="ru-RU" sz="2400" b="0" dirty="0" smtClean="0"/>
              <a:t>продуктов, а так же в </a:t>
            </a:r>
            <a:r>
              <a:rPr lang="ru-RU" sz="2400" b="0" dirty="0"/>
              <a:t>домовых </a:t>
            </a:r>
            <a:r>
              <a:rPr lang="ru-RU" sz="2400" b="0" dirty="0" smtClean="0"/>
              <a:t>трубопроводах</a:t>
            </a:r>
            <a:r>
              <a:rPr lang="ru-RU" sz="2400" b="0" dirty="0"/>
              <a:t>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7664" y="5013177"/>
            <a:ext cx="3320679" cy="1844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5181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60648"/>
            <a:ext cx="7520940" cy="64807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Магнезит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352928" cy="5040560"/>
          </a:xfrm>
        </p:spPr>
        <p:txBody>
          <a:bodyPr/>
          <a:lstStyle/>
          <a:p>
            <a:r>
              <a:rPr lang="ru-RU" b="0" dirty="0" smtClean="0"/>
              <a:t>        </a:t>
            </a:r>
            <a:r>
              <a:rPr lang="ru-RU" sz="2400" b="0" dirty="0" smtClean="0"/>
              <a:t>На </a:t>
            </a:r>
            <a:r>
              <a:rPr lang="ru-RU" sz="2400" b="0" dirty="0"/>
              <a:t>территории области открыто 11 месторождений </a:t>
            </a:r>
            <a:r>
              <a:rPr lang="ru-RU" sz="2400" b="0" dirty="0" smtClean="0"/>
              <a:t>магнезита. </a:t>
            </a:r>
            <a:r>
              <a:rPr lang="ru-RU" sz="2400" b="0" dirty="0"/>
              <a:t>Промышленное значение магнезита основано на высокой огнеупорности и вяжущих свойствах окиси магния. Его потребителями являются металлургическая, химическая и </a:t>
            </a:r>
            <a:r>
              <a:rPr lang="ru-RU" sz="2400" b="0" dirty="0" smtClean="0"/>
              <a:t>пищевая промышленность. </a:t>
            </a:r>
            <a:r>
              <a:rPr lang="ru-RU" sz="2400" b="0" dirty="0"/>
              <a:t>Главные области применения — производство огнеупоров, </a:t>
            </a:r>
            <a:r>
              <a:rPr lang="ru-RU" sz="2400" b="0" dirty="0" smtClean="0"/>
              <a:t>промышленность стройматериалов, </a:t>
            </a:r>
            <a:r>
              <a:rPr lang="ru-RU" sz="2400" b="0" dirty="0"/>
              <a:t>получение магния</a:t>
            </a:r>
            <a:r>
              <a:rPr lang="ru-RU" b="0" dirty="0" smtClean="0"/>
              <a:t>. 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4077072"/>
            <a:ext cx="3960440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486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75960"/>
            <a:ext cx="7736964" cy="588744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  <a:cs typeface="Aharoni" panose="02010803020104030203" pitchFamily="2" charset="-79"/>
              </a:rPr>
              <a:t>ГРАФИТ</a:t>
            </a:r>
            <a:endParaRPr lang="ru-RU" b="1" dirty="0">
              <a:solidFill>
                <a:schemeClr val="accent2">
                  <a:lumMod val="75000"/>
                </a:schemeClr>
              </a:solidFill>
              <a:cs typeface="Aharoni" panose="02010803020104030203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908720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222222"/>
                </a:solidFill>
              </a:rPr>
              <a:t>Одним из крупнейших в мире является Союзненское месторождение графита. </a:t>
            </a:r>
            <a:r>
              <a:rPr lang="ru-RU" sz="2400" dirty="0" smtClean="0">
                <a:solidFill>
                  <a:srgbClr val="222222"/>
                </a:solidFill>
              </a:rPr>
              <a:t>Залежи</a:t>
            </a:r>
            <a:r>
              <a:rPr lang="ru-RU" sz="2400" dirty="0">
                <a:solidFill>
                  <a:srgbClr val="222222"/>
                </a:solidFill>
              </a:rPr>
              <a:t> </a:t>
            </a:r>
            <a:r>
              <a:rPr lang="ru-RU" sz="2400" dirty="0" smtClean="0">
                <a:solidFill>
                  <a:srgbClr val="222222"/>
                </a:solidFill>
              </a:rPr>
              <a:t>графита</a:t>
            </a:r>
            <a:r>
              <a:rPr lang="ru-RU" sz="2400" dirty="0">
                <a:solidFill>
                  <a:srgbClr val="222222"/>
                </a:solidFill>
              </a:rPr>
              <a:t> высокого качества позволяют вести добычу открытым способом. Он используется в электротехнической промышленности, в медицине, в качестве огнеупоров и смазочных материалов, для аккумуляторов, тормозов, щеток </a:t>
            </a:r>
            <a:r>
              <a:rPr lang="ru-RU" sz="2400" dirty="0" smtClean="0">
                <a:solidFill>
                  <a:srgbClr val="222222"/>
                </a:solidFill>
              </a:rPr>
              <a:t>электромоторов</a:t>
            </a:r>
            <a:r>
              <a:rPr lang="ru-RU" sz="2400" dirty="0">
                <a:solidFill>
                  <a:srgbClr val="222222"/>
                </a:solidFill>
              </a:rPr>
              <a:t>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939936"/>
            <a:ext cx="4536503" cy="291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2461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064896" cy="504056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Цеолиты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772816"/>
            <a:ext cx="6480720" cy="3888432"/>
          </a:xfrm>
        </p:spPr>
        <p:txBody>
          <a:bodyPr/>
          <a:lstStyle/>
          <a:p>
            <a:endParaRPr lang="ru-RU" b="0" dirty="0"/>
          </a:p>
          <a:p>
            <a:endParaRPr lang="ru-RU" b="0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052736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222222"/>
                </a:solidFill>
              </a:rPr>
              <a:t>Радденское месторождение цеолитов </a:t>
            </a:r>
            <a:r>
              <a:rPr lang="ru-RU" sz="2400" dirty="0" smtClean="0">
                <a:solidFill>
                  <a:srgbClr val="222222"/>
                </a:solidFill>
              </a:rPr>
              <a:t>располагается </a:t>
            </a:r>
            <a:r>
              <a:rPr lang="ru-RU" sz="2400" dirty="0">
                <a:solidFill>
                  <a:srgbClr val="222222"/>
                </a:solidFill>
              </a:rPr>
              <a:t>на берегу реки Амур в благоприятных для разработки условиях. </a:t>
            </a:r>
            <a:r>
              <a:rPr lang="ru-RU" sz="2400" dirty="0" smtClean="0"/>
              <a:t>ЦЕОЛИТЫ</a:t>
            </a:r>
            <a:r>
              <a:rPr lang="ru-RU" sz="2400" dirty="0">
                <a:solidFill>
                  <a:srgbClr val="222222"/>
                </a:solidFill>
              </a:rPr>
              <a:t> — группа ценных минералов, широко применяющихся в сельском хозяйстве для улучшения структуры почв и усвоения удобрений, а также в качестве добавок в комбикорма для птицы и скота. В пищевой промышленности используются для осветления </a:t>
            </a:r>
            <a:r>
              <a:rPr lang="ru-RU" sz="2400" dirty="0" smtClean="0">
                <a:solidFill>
                  <a:srgbClr val="222222"/>
                </a:solidFill>
              </a:rPr>
              <a:t>соков, вин</a:t>
            </a:r>
            <a:r>
              <a:rPr lang="ru-RU" sz="2400" dirty="0">
                <a:solidFill>
                  <a:srgbClr val="222222"/>
                </a:solidFill>
              </a:rPr>
              <a:t>, </a:t>
            </a:r>
            <a:r>
              <a:rPr lang="ru-RU" sz="2400" dirty="0" smtClean="0">
                <a:solidFill>
                  <a:srgbClr val="222222"/>
                </a:solidFill>
              </a:rPr>
              <a:t>и пищевых </a:t>
            </a:r>
            <a:r>
              <a:rPr lang="ru-RU" sz="2400" dirty="0">
                <a:solidFill>
                  <a:srgbClr val="222222"/>
                </a:solidFill>
              </a:rPr>
              <a:t>жиров. 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5013176"/>
            <a:ext cx="4392488" cy="1844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488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700808"/>
            <a:ext cx="7421448" cy="3456384"/>
          </a:xfrm>
        </p:spPr>
        <p:txBody>
          <a:bodyPr>
            <a:normAutofit fontScale="92500" lnSpcReduction="20000"/>
          </a:bodyPr>
          <a:lstStyle/>
          <a:p>
            <a:endParaRPr lang="ru-RU" sz="2400" dirty="0" smtClean="0"/>
          </a:p>
          <a:p>
            <a:r>
              <a:rPr lang="ru-RU" sz="2600" b="0" dirty="0">
                <a:solidFill>
                  <a:srgbClr val="222222"/>
                </a:solidFill>
              </a:rPr>
              <a:t>     В нашей области знакомство с полезными ископаемыми началось еще до ее формирования, и до сих пор продолжается. За это время открыто множество месторождений полезных ископаемых, способствующих образованию населенных пунктов. Разработка месторождений полезных ископаемых и их рациональное использование, способствует «перспективному» экономическому развития Еврейской автономной области.</a:t>
            </a:r>
          </a:p>
          <a:p>
            <a:endParaRPr lang="ru-RU" sz="2400" b="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16632"/>
            <a:ext cx="3528392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2870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300</TotalTime>
  <Words>84</Words>
  <Application>Microsoft Office PowerPoint</Application>
  <PresentationFormat>Экран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Aharoni</vt:lpstr>
      <vt:lpstr>Arial</vt:lpstr>
      <vt:lpstr>Candara</vt:lpstr>
      <vt:lpstr>Tunga</vt:lpstr>
      <vt:lpstr>Wingdings</vt:lpstr>
      <vt:lpstr>Углы</vt:lpstr>
      <vt:lpstr>Полезные ископаемые  в Еврейской Автономной Области</vt:lpstr>
      <vt:lpstr>Минеральные ресурсы Еврейской автономной области</vt:lpstr>
      <vt:lpstr>Олово </vt:lpstr>
      <vt:lpstr>Магнезит</vt:lpstr>
      <vt:lpstr>ГРАФИТ</vt:lpstr>
      <vt:lpstr>Цеолиты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Мой любимый кот Сэм</dc:title>
  <dc:creator>Admin</dc:creator>
  <cp:lastModifiedBy>555</cp:lastModifiedBy>
  <cp:revision>88</cp:revision>
  <cp:lastPrinted>2018-11-25T11:40:52Z</cp:lastPrinted>
  <dcterms:created xsi:type="dcterms:W3CDTF">2017-02-28T12:17:42Z</dcterms:created>
  <dcterms:modified xsi:type="dcterms:W3CDTF">2018-11-25T11:41:06Z</dcterms:modified>
</cp:coreProperties>
</file>