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8" r:id="rId3"/>
    <p:sldId id="270" r:id="rId4"/>
    <p:sldId id="271" r:id="rId5"/>
    <p:sldId id="261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78" r:id="rId14"/>
    <p:sldId id="282" r:id="rId15"/>
    <p:sldId id="281" r:id="rId16"/>
    <p:sldId id="285" r:id="rId17"/>
    <p:sldId id="289" r:id="rId18"/>
    <p:sldId id="292" r:id="rId19"/>
    <p:sldId id="294" r:id="rId20"/>
    <p:sldId id="299" r:id="rId21"/>
    <p:sldId id="301" r:id="rId22"/>
    <p:sldId id="28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1A19"/>
    <a:srgbClr val="800000"/>
    <a:srgbClr val="996633"/>
    <a:srgbClr val="FF9933"/>
    <a:srgbClr val="FFCC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447AD5-B6D0-4840-BF1E-7B7B74A96C35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67E18E-CF7F-4CCE-9F75-7310ABF358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984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7E18E-CF7F-4CCE-9F75-7310ABF358DC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96A87-944C-4D8D-BFAB-D4AB415BB77D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C895B-9ECC-4F41-ACFE-A57A71605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3" Type="http://schemas.openxmlformats.org/officeDocument/2006/relationships/slide" Target="slide3.xml"/><Relationship Id="rId21" Type="http://schemas.openxmlformats.org/officeDocument/2006/relationships/slide" Target="slide20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" Type="http://schemas.openxmlformats.org/officeDocument/2006/relationships/image" Target="../media/image1.jpeg"/><Relationship Id="rId16" Type="http://schemas.openxmlformats.org/officeDocument/2006/relationships/slide" Target="slide16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10" Type="http://schemas.openxmlformats.org/officeDocument/2006/relationships/slide" Target="slide10.xml"/><Relationship Id="rId19" Type="http://schemas.openxmlformats.org/officeDocument/2006/relationships/slide" Target="slide22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71604" y="571480"/>
            <a:ext cx="5580054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itchFamily="18" charset="0"/>
              </a:rPr>
              <a:t>Портреты </a:t>
            </a:r>
          </a:p>
          <a:p>
            <a:pPr algn="ctr"/>
            <a:r>
              <a:rPr lang="ru-RU" sz="8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itchFamily="18" charset="0"/>
              </a:rPr>
              <a:t> писателей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Cambria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14282" y="357166"/>
            <a:ext cx="85011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itchFamily="18" charset="0"/>
              </a:rPr>
              <a:t>Портреты писателей  и их краткие биографии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544" y="1268760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ambria" pitchFamily="18" charset="0"/>
              </a:rPr>
              <a:t> </a:t>
            </a:r>
            <a:endParaRPr lang="ru-RU" sz="2800" b="1" dirty="0">
              <a:solidFill>
                <a:srgbClr val="0000FF"/>
              </a:solidFill>
              <a:latin typeface="Cambria" pitchFamily="18" charset="0"/>
            </a:endParaRPr>
          </a:p>
        </p:txBody>
      </p:sp>
      <p:pic>
        <p:nvPicPr>
          <p:cNvPr id="7170" name="Picture 2" descr="C:\Users\user\Desktop\книги1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5074" y="2143116"/>
            <a:ext cx="3054424" cy="4072565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428596" y="1571612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hlinkClick r:id="rId3" action="ppaction://hlinksldjump" tooltip="Андерсен Х.К."/>
              </a:rPr>
              <a:t>Андерсен Х.К.</a:t>
            </a:r>
            <a:endParaRPr lang="ru-RU" u="sng" dirty="0" smtClean="0"/>
          </a:p>
          <a:p>
            <a:r>
              <a:rPr lang="ru-RU" u="sng" dirty="0" smtClean="0">
                <a:hlinkClick r:id="rId4" action="ppaction://hlinksldjump" tooltip="Бажов П.П."/>
              </a:rPr>
              <a:t>Бажов П.П.</a:t>
            </a:r>
            <a:endParaRPr lang="ru-RU" u="sng" dirty="0" smtClean="0"/>
          </a:p>
          <a:p>
            <a:r>
              <a:rPr lang="ru-RU" u="sng" dirty="0" err="1" smtClean="0">
                <a:hlinkClick r:id="rId5" action="ppaction://hlinksldjump" tooltip="Барто А.Л."/>
              </a:rPr>
              <a:t>Барто</a:t>
            </a:r>
            <a:r>
              <a:rPr lang="ru-RU" u="sng" dirty="0" smtClean="0">
                <a:hlinkClick r:id="rId5" action="ppaction://hlinksldjump" tooltip="Барто А.Л."/>
              </a:rPr>
              <a:t> А.Л.</a:t>
            </a:r>
            <a:endParaRPr lang="ru-RU" u="sng" dirty="0" smtClean="0"/>
          </a:p>
          <a:p>
            <a:r>
              <a:rPr lang="ru-RU" u="sng" dirty="0" smtClean="0">
                <a:hlinkClick r:id="rId6" action="ppaction://hlinksldjump" tooltip="Берестов В.Д."/>
              </a:rPr>
              <a:t>Берестов В.Д.</a:t>
            </a:r>
            <a:endParaRPr lang="ru-RU" u="sng" dirty="0" smtClean="0"/>
          </a:p>
          <a:p>
            <a:r>
              <a:rPr lang="ru-RU" dirty="0" smtClean="0">
                <a:hlinkClick r:id="rId7" action="ppaction://hlinksldjump" tooltip="Бианки В.В."/>
              </a:rPr>
              <a:t>Бианки В.В.</a:t>
            </a:r>
            <a:endParaRPr lang="ru-RU" dirty="0" smtClean="0"/>
          </a:p>
          <a:p>
            <a:r>
              <a:rPr lang="ru-RU" u="sng" dirty="0" smtClean="0">
                <a:hlinkClick r:id="rId8" action="ppaction://hlinksldjump" tooltip="Гримм"/>
              </a:rPr>
              <a:t>Гримм</a:t>
            </a:r>
            <a:endParaRPr lang="ru-RU" u="sng" dirty="0" smtClean="0"/>
          </a:p>
          <a:p>
            <a:r>
              <a:rPr lang="ru-RU" u="sng" dirty="0" smtClean="0">
                <a:hlinkClick r:id="rId9" action="ppaction://hlinksldjump" tooltip="Даль В.И."/>
              </a:rPr>
              <a:t>Даль В.И.</a:t>
            </a:r>
            <a:endParaRPr lang="ru-RU" u="sng" dirty="0" smtClean="0"/>
          </a:p>
          <a:p>
            <a:r>
              <a:rPr lang="ru-RU" u="sng" dirty="0" smtClean="0">
                <a:hlinkClick r:id="rId10" action="ppaction://hlinksldjump" tooltip="Драгунский В.Ю."/>
              </a:rPr>
              <a:t>Драгунский В.Ю.</a:t>
            </a:r>
            <a:endParaRPr lang="ru-RU" u="sng" dirty="0" smtClean="0"/>
          </a:p>
          <a:p>
            <a:r>
              <a:rPr lang="ru-RU" u="sng" dirty="0" smtClean="0">
                <a:hlinkClick r:id="rId11" action="ppaction://hlinksldjump" tooltip="Ершов П.П."/>
              </a:rPr>
              <a:t>Ершов П.П.</a:t>
            </a:r>
            <a:endParaRPr lang="ru-RU" u="sng" dirty="0" smtClean="0"/>
          </a:p>
          <a:p>
            <a:r>
              <a:rPr lang="ru-RU" u="sng" dirty="0" smtClean="0">
                <a:hlinkClick r:id="rId12" action="ppaction://hlinksldjump" tooltip="Есенин С.А."/>
              </a:rPr>
              <a:t>Есенин С.А.</a:t>
            </a:r>
            <a:endParaRPr lang="ru-RU" u="sng" dirty="0" smtClean="0"/>
          </a:p>
          <a:p>
            <a:r>
              <a:rPr lang="ru-RU" u="sng" dirty="0" smtClean="0">
                <a:hlinkClick r:id="rId13" action="ppaction://hlinksldjump" tooltip="Житков Б.С."/>
              </a:rPr>
              <a:t>Житков Б.С.</a:t>
            </a:r>
            <a:endParaRPr lang="ru-RU" u="sng" dirty="0" smtClean="0"/>
          </a:p>
          <a:p>
            <a:r>
              <a:rPr lang="ru-RU" u="sng" dirty="0" smtClean="0">
                <a:hlinkClick r:id="rId14" action="ppaction://hlinksldjump" tooltip="Жуковский В.А."/>
              </a:rPr>
              <a:t>Жуковский В.А.</a:t>
            </a:r>
            <a:endParaRPr lang="ru-RU" u="sng" dirty="0" smtClean="0"/>
          </a:p>
          <a:p>
            <a:r>
              <a:rPr lang="ru-RU" u="sng" dirty="0" err="1" smtClean="0">
                <a:hlinkClick r:id="rId15" action="ppaction://hlinksldjump" tooltip="Заходер Б.В."/>
              </a:rPr>
              <a:t>Заходер</a:t>
            </a:r>
            <a:r>
              <a:rPr lang="ru-RU" u="sng" dirty="0" smtClean="0">
                <a:hlinkClick r:id="rId15" action="ppaction://hlinksldjump" tooltip="Заходер Б.В."/>
              </a:rPr>
              <a:t> Б.В.</a:t>
            </a:r>
            <a:endParaRPr lang="ru-RU" u="sng" dirty="0" smtClean="0"/>
          </a:p>
        </p:txBody>
      </p:sp>
      <p:sp>
        <p:nvSpPr>
          <p:cNvPr id="38" name="Прямоугольник 37"/>
          <p:cNvSpPr/>
          <p:nvPr/>
        </p:nvSpPr>
        <p:spPr>
          <a:xfrm>
            <a:off x="2428860" y="15716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hlinkClick r:id="rId16" action="ppaction://hlinksldjump" tooltip="Лермонтов М.Ю."/>
              </a:rPr>
              <a:t>Лермонтов М.Ю.</a:t>
            </a:r>
            <a:endParaRPr lang="ru-RU" u="sng" dirty="0" smtClean="0"/>
          </a:p>
          <a:p>
            <a:r>
              <a:rPr lang="ru-RU" u="sng" dirty="0" smtClean="0">
                <a:hlinkClick r:id="rId17" action="ppaction://hlinksldjump" tooltip="Михалков С.В."/>
              </a:rPr>
              <a:t>Михалков С.В.</a:t>
            </a:r>
            <a:endParaRPr lang="ru-RU" u="sng" dirty="0" smtClean="0"/>
          </a:p>
          <a:p>
            <a:r>
              <a:rPr lang="ru-RU" u="sng" dirty="0" smtClean="0">
                <a:hlinkClick r:id="rId18" action="ppaction://hlinksldjump" tooltip="Некрасов Н.А."/>
              </a:rPr>
              <a:t>Некрасов Н.А.</a:t>
            </a:r>
            <a:endParaRPr lang="ru-RU" u="sng" dirty="0" smtClean="0"/>
          </a:p>
          <a:p>
            <a:r>
              <a:rPr lang="ru-RU" u="sng" dirty="0" smtClean="0">
                <a:hlinkClick r:id="rId19" action="ppaction://hlinksldjump" tooltip="Шарль Перро"/>
              </a:rPr>
              <a:t>Шарль Перро</a:t>
            </a:r>
            <a:endParaRPr lang="ru-RU" u="sng" dirty="0" smtClean="0"/>
          </a:p>
          <a:p>
            <a:r>
              <a:rPr lang="ru-RU" u="sng" dirty="0" smtClean="0">
                <a:hlinkClick r:id="rId20" action="ppaction://hlinksldjump" tooltip="Свифт Джонатан"/>
              </a:rPr>
              <a:t>Свифт Джонатан</a:t>
            </a:r>
            <a:endParaRPr lang="ru-RU" u="sng" dirty="0" smtClean="0"/>
          </a:p>
        </p:txBody>
      </p:sp>
      <p:sp>
        <p:nvSpPr>
          <p:cNvPr id="40" name="Прямоугольник 39"/>
          <p:cNvSpPr/>
          <p:nvPr/>
        </p:nvSpPr>
        <p:spPr>
          <a:xfrm>
            <a:off x="2500298" y="3000372"/>
            <a:ext cx="1928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>
                <a:hlinkClick r:id="rId21" action="ppaction://hlinksldjump" tooltip="Тютчев Ф.И."/>
              </a:rPr>
              <a:t>Тютчев Ф.И.</a:t>
            </a:r>
            <a:endParaRPr lang="ru-RU" dirty="0" smtClean="0"/>
          </a:p>
          <a:p>
            <a:r>
              <a:rPr lang="ru-RU" u="sng" dirty="0" smtClean="0">
                <a:hlinkClick r:id="rId22" action="ppaction://hlinksldjump" tooltip="Чехов А.П."/>
              </a:rPr>
              <a:t>Чехов А.П.</a:t>
            </a:r>
            <a:endParaRPr lang="ru-RU" u="sng" dirty="0" smtClean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4000528" cy="4786346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" name="Прямоугольник 21"/>
          <p:cNvSpPr/>
          <p:nvPr/>
        </p:nvSpPr>
        <p:spPr>
          <a:xfrm>
            <a:off x="4357686" y="1500174"/>
            <a:ext cx="464343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2 апреля в датском городке Оденсе, расположенном на острове </a:t>
            </a:r>
            <a:r>
              <a:rPr lang="ru-RU" sz="1400" dirty="0" err="1" smtClean="0"/>
              <a:t>Фюн</a:t>
            </a:r>
            <a:r>
              <a:rPr lang="ru-RU" sz="1400" dirty="0" smtClean="0"/>
              <a:t>, в семье сапожника. Мальчик с детства любил петь, читать стихи, мечтал стать актёром. В 14 лет пробовал писать пьесы для театра. Будучи гимназистом, опубликовал несколько стихотворений. Став студентом университета, писал романы. </a:t>
            </a:r>
          </a:p>
          <a:p>
            <a:pPr algn="just"/>
            <a:r>
              <a:rPr lang="ru-RU" sz="1400" dirty="0" smtClean="0"/>
              <a:t>Всемирную известность сказочника приобрёл в 1835 г., после издания первого из трёх сборников «Сказок, рассказанных для детей». В него вошли «Принцесса на горошине», «Свинопас», «Огниво», «Дикие лебеди», « Русалочка», «Новое платье короля», «</a:t>
            </a:r>
            <a:r>
              <a:rPr lang="ru-RU" sz="1400" dirty="0" err="1" smtClean="0"/>
              <a:t>Дюймовочка</a:t>
            </a:r>
            <a:r>
              <a:rPr lang="ru-RU" sz="1400" dirty="0" smtClean="0"/>
              <a:t>». Всего им написано 156 сказок, из них, кроме перечисленных, самыми популярными стали «Стойкий оловянный солдатик» (1838), «Соловей» (1843), «Гадкий утёнок» (1843) , «Снежная королева» (1844).</a:t>
            </a:r>
          </a:p>
          <a:p>
            <a:pPr algn="just"/>
            <a:r>
              <a:rPr lang="ru-RU" sz="1400" dirty="0" smtClean="0"/>
              <a:t>День рождения Х. К. Андерсена объявлен Международным днём детской книги. Учреждена Международная премия Х. К. Андерсена за создание лучшей книги для детей.</a:t>
            </a:r>
            <a:endParaRPr lang="ru-RU" sz="1400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4429124" y="785794"/>
            <a:ext cx="45720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800000"/>
                </a:solidFill>
              </a:rPr>
              <a:t>Ханс</a:t>
            </a:r>
            <a:r>
              <a:rPr lang="ru-RU" sz="3200" b="1" dirty="0" smtClean="0">
                <a:solidFill>
                  <a:srgbClr val="800000"/>
                </a:solidFill>
              </a:rPr>
              <a:t> </a:t>
            </a:r>
            <a:r>
              <a:rPr lang="ru-RU" sz="3200" b="1" dirty="0" err="1" smtClean="0">
                <a:solidFill>
                  <a:srgbClr val="800000"/>
                </a:solidFill>
              </a:rPr>
              <a:t>Кристиан</a:t>
            </a:r>
            <a:r>
              <a:rPr lang="ru-RU" sz="3200" b="1" dirty="0" smtClean="0">
                <a:solidFill>
                  <a:srgbClr val="8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Андерсен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214414" y="5572140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(1805-1875)</a:t>
            </a:r>
            <a:endParaRPr lang="ru-RU" sz="3200" dirty="0"/>
          </a:p>
        </p:txBody>
      </p:sp>
      <p:sp>
        <p:nvSpPr>
          <p:cNvPr id="6" name="Управляющая кнопка: в начало 5">
            <a:hlinkClick r:id="rId3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42918"/>
            <a:ext cx="3714776" cy="5007193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4071934" y="500042"/>
            <a:ext cx="4804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800000"/>
                </a:solidFill>
              </a:rPr>
              <a:t>Павел Петрович </a:t>
            </a:r>
            <a:r>
              <a:rPr lang="ru-RU" sz="3600" b="1" dirty="0" smtClean="0">
                <a:solidFill>
                  <a:srgbClr val="C00000"/>
                </a:solidFill>
              </a:rPr>
              <a:t>Бажов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000496" y="1142984"/>
            <a:ext cx="50006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27 января около Екатеринбурга на Урале в семье горнозаводского мастера, был единственным ребёнком в семье. Детские годы прошли в среде уральских мастеров.</a:t>
            </a:r>
          </a:p>
          <a:p>
            <a:pPr algn="just"/>
            <a:r>
              <a:rPr lang="ru-RU" sz="1400" dirty="0" smtClean="0"/>
              <a:t>Первоначальное образование получил в екатеринбургском духовном училище, в 1899 г. с отличием окончил пермскую духовную семинарию.</a:t>
            </a:r>
          </a:p>
          <a:p>
            <a:pPr algn="just"/>
            <a:r>
              <a:rPr lang="ru-RU" sz="1400" dirty="0" smtClean="0"/>
              <a:t>Трудовую биографию начал учителем начальных классов, потом работал учителем русского языка в Екатеринбурге. Около 15 лет редактировал местную газету, занимался журналистикой, писал фельетоны, рассказы, очерки, заметки в журналы. Собирал фольклор, интересовался историей Урала.</a:t>
            </a:r>
          </a:p>
          <a:p>
            <a:pPr algn="just"/>
            <a:r>
              <a:rPr lang="ru-RU" sz="1400" dirty="0" smtClean="0"/>
              <a:t>Писательская деятельность Бажова началась в 57 лет созданием особого жанра - уральского сказа, сделавшего автора известным. Первый сказ «Дорогое имечко» появился в 1936 г. Свои произведения Бажов объединил в сборник сказов старого Урала - «Малахитовая шкатулка». </a:t>
            </a:r>
            <a:br>
              <a:rPr lang="ru-RU" sz="1400" dirty="0" smtClean="0"/>
            </a:br>
            <a:r>
              <a:rPr lang="ru-RU" sz="1400" dirty="0" smtClean="0"/>
              <a:t>Творчество писателя адресовано взрослым читателям. Но есть произведения, вошедшие в круг детского чтения, такие как «Медной горы хозяйка», «Малахитовая шкатулка», «Каменный цветок», «Серебряное копытце». По мотивам сказов создан кинофильм «Каменный цветок» (1946) и поставлен балет С. Прокофьева «Сказ О каменном цветке» (1954).</a:t>
            </a:r>
            <a:endParaRPr lang="ru-RU" sz="1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57224" y="5715016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(1879-1950)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357686" y="642918"/>
            <a:ext cx="44319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800000"/>
                </a:solidFill>
                <a:latin typeface="+mj-lt"/>
              </a:rPr>
              <a:t>Агния Львовна </a:t>
            </a:r>
            <a:r>
              <a:rPr lang="ru-RU" sz="3600" b="1" dirty="0" err="1" smtClean="0">
                <a:solidFill>
                  <a:srgbClr val="C00000"/>
                </a:solidFill>
                <a:latin typeface="+mj-lt"/>
              </a:rPr>
              <a:t>Барто</a:t>
            </a:r>
            <a:endParaRPr lang="ru-RU" sz="36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7224" y="5715016"/>
            <a:ext cx="2476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Cambria" pitchFamily="18" charset="0"/>
              </a:rPr>
              <a:t>(1906  -  1981 ) </a:t>
            </a:r>
            <a:endParaRPr lang="ru-RU" sz="2400" b="1" dirty="0">
              <a:latin typeface="Cambri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/>
          <a:srcRect l="8382" r="3810"/>
          <a:stretch>
            <a:fillRect/>
          </a:stretch>
        </p:blipFill>
        <p:spPr bwMode="auto">
          <a:xfrm>
            <a:off x="214282" y="642918"/>
            <a:ext cx="3826434" cy="4947514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Прямоугольник 14"/>
          <p:cNvSpPr/>
          <p:nvPr/>
        </p:nvSpPr>
        <p:spPr>
          <a:xfrm>
            <a:off x="4214810" y="1500174"/>
            <a:ext cx="471487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Родилась в Москве в семье ветеринарного врача. В детстве увлекалась танцами, училась в хореографическом училище. Своими учителями по литературному творчеству считала В. В. Маяковского, К. И. Чуковского, С. Я. Маршака. Её первая книга вышла в 1925 г.</a:t>
            </a:r>
          </a:p>
          <a:p>
            <a:pPr algn="just"/>
            <a:r>
              <a:rPr lang="ru-RU" sz="1400" dirty="0" smtClean="0"/>
              <a:t>А.Л. </a:t>
            </a:r>
            <a:r>
              <a:rPr lang="ru-RU" sz="1400" dirty="0" err="1" smtClean="0"/>
              <a:t>Барто</a:t>
            </a:r>
            <a:r>
              <a:rPr lang="ru-RU" sz="1400" dirty="0" smtClean="0"/>
              <a:t> написаны книги стихов для детей «Мишка-воришка» (1925), «Братишки» (1928), «</a:t>
            </a:r>
            <a:r>
              <a:rPr lang="ru-RU" sz="1400" dirty="0" err="1" smtClean="0"/>
              <a:t>Девочка-рёвушка</a:t>
            </a:r>
            <a:r>
              <a:rPr lang="ru-RU" sz="1400" dirty="0" smtClean="0"/>
              <a:t>» И «Девочка чумазая» (1930), «Игрушки» (1936), «Дом переехал» (1938), «Снегирь» (1939), «Верёвочка» (1941), «Первоклассница» (1945), «Стихи детям» (1949), «В школу» и «Мы С Тамарой» (1966), «Я расту» и «Буква Р» (1968), «3а цветами в зимний лес» (1970) и др. По её сценарию (совместно с </a:t>
            </a:r>
            <a:r>
              <a:rPr lang="ru-RU" sz="1400" dirty="0" err="1" smtClean="0"/>
              <a:t>Риной</a:t>
            </a:r>
            <a:r>
              <a:rPr lang="ru-RU" sz="1400" dirty="0" smtClean="0"/>
              <a:t> 3елёной) снят знаменитый фильм «Подкидыш» (1939).</a:t>
            </a:r>
          </a:p>
          <a:p>
            <a:pPr algn="just"/>
            <a:r>
              <a:rPr lang="ru-RU" sz="1400" dirty="0" smtClean="0"/>
              <a:t>В годы Великой Отечественной войны (1941 - 1945) А. Л. </a:t>
            </a:r>
            <a:r>
              <a:rPr lang="ru-RU" sz="1400" dirty="0" err="1" smtClean="0"/>
              <a:t>Барто</a:t>
            </a:r>
            <a:r>
              <a:rPr lang="ru-RU" sz="1400" dirty="0" smtClean="0"/>
              <a:t> выезжала на фронт с концертами, выступала по радио. После войны вела радиопередачу «Найти человека» о поисках </a:t>
            </a:r>
            <a:r>
              <a:rPr lang="ru-RU" sz="1400" dirty="0" err="1" smtClean="0"/>
              <a:t>семеи</a:t>
            </a:r>
            <a:r>
              <a:rPr lang="ru-RU" sz="1400" dirty="0" smtClean="0"/>
              <a:t> </a:t>
            </a:r>
            <a:r>
              <a:rPr lang="ru-RU" sz="1400" dirty="0" err="1" smtClean="0"/>
              <a:t>детеи</a:t>
            </a:r>
            <a:r>
              <a:rPr lang="ru-RU" sz="1400" dirty="0" smtClean="0"/>
              <a:t>, потерявшихся на воине, а в 1969 г. опубликовала одноимённую книгу. </a:t>
            </a:r>
            <a:br>
              <a:rPr lang="ru-RU" sz="1400" dirty="0" smtClean="0"/>
            </a:br>
            <a:r>
              <a:rPr lang="ru-RU" sz="1400" dirty="0" smtClean="0"/>
              <a:t>Стихи А. Л. </a:t>
            </a:r>
            <a:r>
              <a:rPr lang="ru-RU" sz="1400" dirty="0" err="1" smtClean="0"/>
              <a:t>Барто</a:t>
            </a:r>
            <a:r>
              <a:rPr lang="ru-RU" sz="1400" dirty="0" smtClean="0"/>
              <a:t> известны маленьким читателям во всем мире.</a:t>
            </a:r>
            <a:endParaRPr lang="ru-RU" sz="14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42918"/>
            <a:ext cx="3604651" cy="5072098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3857620" y="1071546"/>
            <a:ext cx="51435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в г. Мещовске под Калугой в семье учителя истории. «Когда мне было четыре года, в моей жизни произошло чрезвычайно важное событие: я научился читать. Это было очень кстати. Ведь именно тогда создавалась наша детская литература... Помню, как я стоял у ворот и ждал, не идет ли почтальон со свежим номером «Чижа» или «Дружных ребят»* ... С тех самых пор я навсегда полюбил детскую литературу и детских писателей», вспоминал В. Д. Берестов.</a:t>
            </a:r>
          </a:p>
          <a:p>
            <a:pPr algn="just"/>
            <a:r>
              <a:rPr lang="ru-RU" sz="1400" dirty="0" smtClean="0"/>
              <a:t>Литературная деятельность началась так. «В 1942 году в Ташкенте, куда мы с мамой и братом были эвакуированы, я набрался </a:t>
            </a:r>
            <a:r>
              <a:rPr lang="ru-RU" sz="1400" dirty="0" err="1" smtClean="0"/>
              <a:t>смелоcти</a:t>
            </a:r>
            <a:r>
              <a:rPr lang="ru-RU" sz="1400" dirty="0" smtClean="0"/>
              <a:t> и показал свои стихи К. И. Чуковскому. Эта встреча и стала определяющей в моей дальнейшей жизни». Дружба с С. Я. Маршаком и А. Н. Толстым сыграла важную роль в становлении В. Д. </a:t>
            </a:r>
            <a:r>
              <a:rPr lang="ru-RU" sz="1400" dirty="0" err="1" smtClean="0"/>
              <a:t>Берестова</a:t>
            </a:r>
            <a:r>
              <a:rPr lang="ru-RU" sz="1400" dirty="0" smtClean="0"/>
              <a:t> как писателя.</a:t>
            </a:r>
          </a:p>
          <a:p>
            <a:pPr algn="just"/>
            <a:r>
              <a:rPr lang="ru-RU" sz="1400" dirty="0" smtClean="0"/>
              <a:t>В 1951 г. окончил Московский государственный университет, по специальности археолог**. Помимо литературы увлекался историей, много путешествовал, участвовал в археологических раскопках в Новгороде, в Средней Азии.</a:t>
            </a:r>
          </a:p>
          <a:p>
            <a:pPr algn="just"/>
            <a:r>
              <a:rPr lang="ru-RU" sz="1400" dirty="0" smtClean="0"/>
              <a:t>Среди произведений для детей наиболее известны сборники стихов и сказок: «Про машину» (1957), «Весёлое лето» (1958), «Как найти дорожку». В творчестве писателя есть повести «Меня приглашают на Марс» (1960), «Приключений не будет» (1962), «Меч в золотых ножнах» (1964), «Каменные зёрна» (1966), а также рассказы, очерки и переводы.</a:t>
            </a:r>
            <a:endParaRPr lang="ru-RU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938472" y="571480"/>
            <a:ext cx="5205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800000"/>
                </a:solidFill>
              </a:rPr>
              <a:t>Валентин Дмитриевич </a:t>
            </a:r>
            <a:r>
              <a:rPr lang="ru-RU" sz="2800" b="1" dirty="0" smtClean="0">
                <a:solidFill>
                  <a:srgbClr val="C00000"/>
                </a:solidFill>
              </a:rPr>
              <a:t>Берестов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42976" y="5786454"/>
            <a:ext cx="1975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(1928-1998)</a:t>
            </a:r>
            <a:endParaRPr lang="ru-RU" sz="28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42918"/>
            <a:ext cx="3929090" cy="4938460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4214810" y="1285860"/>
            <a:ext cx="4572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/>
              <a:t>Родился 11 февраля в Петербурге в семье учёного-орнитолога. Атмосфера, царившая в доме будущего писателя, определила его интерес к природе. Окончив естественнонаучное отделение Петербургского университета, В. Н. Бианки побывал в экспедициях по всей России, записывая свои наблюдения. </a:t>
            </a:r>
            <a:br>
              <a:rPr lang="ru-RU" sz="1400" dirty="0" smtClean="0"/>
            </a:br>
            <a:r>
              <a:rPr lang="ru-RU" sz="1400" dirty="0" smtClean="0"/>
              <a:t>В. В. Бианки - писатель-натуралист, его </a:t>
            </a:r>
            <a:r>
              <a:rPr lang="ru-RU" sz="1400" dirty="0" err="1" smtClean="0"/>
              <a:t>можнo</a:t>
            </a:r>
            <a:r>
              <a:rPr lang="ru-RU" sz="1400" dirty="0" smtClean="0"/>
              <a:t> считать одним из основоположников природоведческого направления в детской литературе.</a:t>
            </a:r>
          </a:p>
          <a:p>
            <a:pPr algn="just"/>
            <a:r>
              <a:rPr lang="ru-RU" sz="1400" dirty="0" smtClean="0"/>
              <a:t>Литературную деятельность начал в 1923 г., опубликовав сказку «Путешествие красноголового воробья». Затем были и другие сказки: «Первая охота» (1924), «Чей нос лучше?» (1924), «Лесные домишки» (1924), «Хвосты» (1928), «Мышонок Пик» (1928), «Теремок» (1929) , «Приключения </a:t>
            </a:r>
            <a:r>
              <a:rPr lang="ru-RU" sz="1400" dirty="0" err="1" smtClean="0"/>
              <a:t>муравьишки</a:t>
            </a:r>
            <a:r>
              <a:rPr lang="ru-RU" sz="1400" dirty="0" smtClean="0"/>
              <a:t>» (1936) и т. д. Известны также повести и рассказы писателя «Одинец» (1927), «Последний выстрел» (1928), «Страна зверей» (1935), «</a:t>
            </a:r>
            <a:r>
              <a:rPr lang="ru-RU" sz="1400" dirty="0" err="1" smtClean="0"/>
              <a:t>Джульбарс</a:t>
            </a:r>
            <a:r>
              <a:rPr lang="ru-RU" sz="1400" dirty="0" smtClean="0"/>
              <a:t>» (1937), «Заячьи хитрости» (1941), «Лесные были и небылицы» (1952) и др. Большой интерес для юных читателей представляет знаменитая «Лесная газета» (1928).</a:t>
            </a:r>
            <a:endParaRPr lang="ru-RU" sz="1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108647" y="571480"/>
            <a:ext cx="5035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800000"/>
                </a:solidFill>
              </a:rPr>
              <a:t>Виталий Валентинович </a:t>
            </a:r>
            <a:r>
              <a:rPr lang="ru-RU" sz="2800" b="1" dirty="0" smtClean="0">
                <a:solidFill>
                  <a:srgbClr val="C00000"/>
                </a:solidFill>
              </a:rPr>
              <a:t>Бианки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85786" y="5643578"/>
            <a:ext cx="24769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/>
              <a:t>(1894-1959)</a:t>
            </a:r>
            <a:endParaRPr lang="ru-RU" sz="36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 l="1421" r="9236"/>
          <a:stretch>
            <a:fillRect/>
          </a:stretch>
        </p:blipFill>
        <p:spPr bwMode="auto">
          <a:xfrm>
            <a:off x="142844" y="1285860"/>
            <a:ext cx="4174221" cy="4786346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357686" y="1142984"/>
            <a:ext cx="45720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err="1" smtClean="0"/>
              <a:t>Якоб</a:t>
            </a:r>
            <a:r>
              <a:rPr lang="ru-RU" sz="1400" dirty="0" smtClean="0"/>
              <a:t> родился 4 января 1785 Г., Вильгельм 24 февраля 1786 г. в семье чиновника в немецком городе </a:t>
            </a:r>
            <a:r>
              <a:rPr lang="ru-RU" sz="1400" dirty="0" err="1" smtClean="0"/>
              <a:t>Ханау</a:t>
            </a:r>
            <a:r>
              <a:rPr lang="ru-RU" sz="1400" dirty="0" smtClean="0"/>
              <a:t>. Росли в благополучной семье, в атмосфере любви и добра.</a:t>
            </a:r>
          </a:p>
          <a:p>
            <a:pPr algn="just"/>
            <a:r>
              <a:rPr lang="ru-RU" sz="1400" dirty="0" smtClean="0"/>
              <a:t>За четыре года вместо положенных восьми лет братья окончили полный курс гимназии. Получили юридическое образование, служили профессорами в Берлинском университете. Создали «Немецкую грамматику» и словарь немецкого языка.</a:t>
            </a:r>
          </a:p>
          <a:p>
            <a:pPr algn="just"/>
            <a:r>
              <a:rPr lang="ru-RU" sz="1400" dirty="0" smtClean="0"/>
              <a:t>Собиранием и изучением народных сказок братья Гримм увлекались ещё в студенческие годы. Славу великих сказочников принесли им три сборника «Детских И семейных сказок» (1812, 1815, 1822). Среди них «</a:t>
            </a:r>
            <a:r>
              <a:rPr lang="ru-RU" sz="1400" dirty="0" err="1" smtClean="0"/>
              <a:t>Бременские</a:t>
            </a:r>
            <a:r>
              <a:rPr lang="ru-RU" sz="1400" dirty="0" smtClean="0"/>
              <a:t> музыканты», «Горшок каши», «Кот В сапогах», «Красная шапочка», «Белоснежка», «Золушка», «Золотой гусь», «Волк И семеро козлят» - всего около 200 сказок. </a:t>
            </a:r>
            <a:br>
              <a:rPr lang="ru-RU" sz="1400" dirty="0" smtClean="0"/>
            </a:br>
            <a:r>
              <a:rPr lang="ru-RU" sz="1400" dirty="0" smtClean="0"/>
              <a:t>Некоторые учёные считают, что братья Гримм не сочиняли сказки, а обрабатывали и творчески пересказывали лишь те, которые записывали со слов народных сказителей.</a:t>
            </a:r>
          </a:p>
          <a:p>
            <a:pPr algn="just"/>
            <a:r>
              <a:rPr lang="ru-RU" sz="1400" dirty="0" smtClean="0"/>
              <a:t>Сказки братьев Гримм были переведены на многие языки мира, в том числе и на русский язык. 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571480"/>
            <a:ext cx="8929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800000"/>
                </a:solidFill>
              </a:rPr>
              <a:t>Якоб</a:t>
            </a:r>
            <a:r>
              <a:rPr lang="ru-RU" sz="2800" b="1" dirty="0" smtClean="0">
                <a:solidFill>
                  <a:srgbClr val="8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Гримм</a:t>
            </a:r>
            <a:r>
              <a:rPr lang="ru-RU" sz="2800" b="1" dirty="0" smtClean="0">
                <a:solidFill>
                  <a:srgbClr val="800000"/>
                </a:solidFill>
              </a:rPr>
              <a:t> (1785-1863)    Вильгельм </a:t>
            </a:r>
            <a:r>
              <a:rPr lang="ru-RU" sz="2800" b="1" dirty="0" smtClean="0">
                <a:solidFill>
                  <a:srgbClr val="C00000"/>
                </a:solidFill>
              </a:rPr>
              <a:t>Гримм</a:t>
            </a:r>
            <a:r>
              <a:rPr lang="ru-RU" sz="2800" b="1" dirty="0" smtClean="0">
                <a:solidFill>
                  <a:srgbClr val="800000"/>
                </a:solidFill>
              </a:rPr>
              <a:t> (1786-1859)</a:t>
            </a:r>
            <a:endParaRPr lang="ru-RU" sz="2800" b="1" dirty="0">
              <a:solidFill>
                <a:srgbClr val="800000"/>
              </a:solidFill>
            </a:endParaRPr>
          </a:p>
        </p:txBody>
      </p:sp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b="4344"/>
          <a:stretch>
            <a:fillRect/>
          </a:stretch>
        </p:blipFill>
        <p:spPr bwMode="auto">
          <a:xfrm>
            <a:off x="214282" y="714356"/>
            <a:ext cx="3500462" cy="4821357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857620" y="1214422"/>
            <a:ext cx="507209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22 ноября в г. Луганске в семье врача. Родители В. И. Даля - отец, приехавший в Россию из Дании по приглашению Екатерины II, и мать, обрусевшая немка, - дали сыну' хорошее домашнее образование. В 17 лет окончил морской кадетский корпус, а затем медицинский факультет университета в г. Тарту (ныне Эстонская Республика). Служил морским офицером, хирургом, чиновником, но всю жизнь посвятил изучению русского языка и литературному творчеству.</a:t>
            </a:r>
          </a:p>
          <a:p>
            <a:pPr algn="just"/>
            <a:r>
              <a:rPr lang="ru-RU" sz="1400" dirty="0" smtClean="0"/>
              <a:t>В 1862 г. был опубликован уникальный сборник «Пословицы русского народа», в который вошло более 30 000 пословиц, поговорок, прибауток. Большинство из них и поныне живёт в </a:t>
            </a:r>
            <a:r>
              <a:rPr lang="ru-RU" sz="1400" dirty="0" err="1" smtClean="0"/>
              <a:t>проиведениях</a:t>
            </a:r>
            <a:r>
              <a:rPr lang="ru-RU" sz="1400" dirty="0" smtClean="0"/>
              <a:t> писателей, в повседневной речи людей.</a:t>
            </a:r>
          </a:p>
          <a:p>
            <a:pPr algn="just"/>
            <a:r>
              <a:rPr lang="ru-RU" sz="1400" dirty="0" smtClean="0"/>
              <a:t>Более пятидесяти лет В. И. Даль трудился над созданием знаменитого «Толкового словаря живого великорусского языка» (1863-1866), состоящего из четырёх томов и содержащего более 20 000 русских слов. В словарных статьях дается разъяснение смысла и значении слов.</a:t>
            </a:r>
          </a:p>
          <a:p>
            <a:pPr algn="just"/>
            <a:r>
              <a:rPr lang="ru-RU" sz="1400" dirty="0" smtClean="0"/>
              <a:t>В 1871 г. появились два сборника народных сказок для детей, которые были обработаны В. И. Далем. Среди них «Девочка Снегурочка», «Старик - годовик», «О дятле», «Привередница», «У тебя у самого свой ум», «Лучший певчий», «Про мышь зубастую да про воробья богатого» и др. 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9058" y="642918"/>
            <a:ext cx="48798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800000"/>
                </a:solidFill>
              </a:rPr>
              <a:t>Владимир Иванович </a:t>
            </a:r>
            <a:r>
              <a:rPr lang="ru-RU" sz="3200" b="1" dirty="0" smtClean="0">
                <a:solidFill>
                  <a:srgbClr val="C00000"/>
                </a:solidFill>
              </a:rPr>
              <a:t>Даль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5572140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(1801-1872)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 l="5399" r="4628"/>
          <a:stretch>
            <a:fillRect/>
          </a:stretch>
        </p:blipFill>
        <p:spPr bwMode="auto">
          <a:xfrm>
            <a:off x="214282" y="785794"/>
            <a:ext cx="3886033" cy="4786346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214810" y="1142984"/>
            <a:ext cx="47148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в Нью-Йорке, где его родители получали образование. Вскоре после рождения сына семья возвратилась в Россию. Трудовую деятельность начал в 16 лет, работал шорником*, лодочником, потом актером в театре и в цирке. Начиная с 1940 г. стал пробовать свои силы в литературном творчестве, создавая эстрадные монологи, тексты для клоунов.</a:t>
            </a:r>
          </a:p>
          <a:p>
            <a:pPr algn="just"/>
            <a:r>
              <a:rPr lang="ru-RU" sz="1400" dirty="0" smtClean="0"/>
              <a:t>В детской литературе известен как автор серии замечательных произведений под общим названием «Денискины рассказы».: Известно, что прототипом главного героя стал сын писателя Дениска. Первые рассказы были опубликованы в журнале «</a:t>
            </a:r>
            <a:r>
              <a:rPr lang="ru-RU" sz="1400" dirty="0" err="1" smtClean="0"/>
              <a:t>Мурзилка</a:t>
            </a:r>
            <a:r>
              <a:rPr lang="ru-RU" sz="1400" dirty="0" smtClean="0"/>
              <a:t>». в 1959 г. В 1961 г. вышла первая книга из серии «Он живой И светится», в которую были включены 16 рассказов. Однако на этом приключения Дениски, его друга Мишки и других ребят не заканчиваются - в разные годы издаются рассказы «Расскажите мне про Сингапур», «Заколдованная буква», «Сражение у Чистой речки», «Тайное становится явным», «Куриный бульон», «Третье место в стиле баттерфляй**», «Человек с </a:t>
            </a:r>
            <a:r>
              <a:rPr lang="ru-RU" sz="1400" dirty="0" err="1" smtClean="0"/>
              <a:t>голубым</a:t>
            </a:r>
            <a:r>
              <a:rPr lang="ru-RU" sz="1400" dirty="0" smtClean="0"/>
              <a:t> лицом», всего около 100 рассказов. </a:t>
            </a:r>
            <a:br>
              <a:rPr lang="ru-RU" sz="1400" dirty="0" smtClean="0"/>
            </a:br>
            <a:r>
              <a:rPr lang="ru-RU" sz="1400" dirty="0" smtClean="0"/>
              <a:t>Виктор Драгунский внёс огромный вклад в развитие юмористической литературы для детей.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59687" y="571480"/>
            <a:ext cx="4934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800000"/>
                </a:solidFill>
              </a:rPr>
              <a:t>Виктор Юзефович </a:t>
            </a:r>
            <a:r>
              <a:rPr lang="ru-RU" sz="2800" b="1" dirty="0" smtClean="0">
                <a:solidFill>
                  <a:srgbClr val="C00000"/>
                </a:solidFill>
              </a:rPr>
              <a:t>Драгунский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643578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(1913-1972)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71480"/>
            <a:ext cx="3785695" cy="4995876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143372" y="1214422"/>
            <a:ext cx="4857784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б марта в деревне </a:t>
            </a:r>
            <a:r>
              <a:rPr lang="ru-RU" sz="1400" dirty="0" err="1" smtClean="0"/>
              <a:t>Безруково</a:t>
            </a:r>
            <a:r>
              <a:rPr lang="ru-RU" sz="1400" dirty="0" smtClean="0"/>
              <a:t> </a:t>
            </a:r>
            <a:r>
              <a:rPr lang="ru-RU" sz="1400" dirty="0" err="1" smtClean="0"/>
              <a:t>Тобольской</a:t>
            </a:r>
            <a:r>
              <a:rPr lang="ru-RU" sz="1400" dirty="0" smtClean="0"/>
              <a:t> губернии в семье чиновника. Многочисленные переезды с отцом по Сибири обогатили представления молодого П. П. Ершова о жизни русского народа.</a:t>
            </a:r>
          </a:p>
          <a:p>
            <a:pPr algn="just"/>
            <a:r>
              <a:rPr lang="ru-RU" sz="1400" dirty="0" smtClean="0"/>
              <a:t>Во время учёбы в </a:t>
            </a:r>
            <a:r>
              <a:rPr lang="ru-RU" sz="1400" dirty="0" err="1" smtClean="0"/>
              <a:t>тобольской</a:t>
            </a:r>
            <a:r>
              <a:rPr lang="ru-RU" sz="1400" dirty="0" smtClean="0"/>
              <a:t> гимназии были написаны первые стихи. С 1831 по 1835 г. учился в Петербургском университете, много занимался самообразованием, увлекался литературным творчеством. После окончания университета вернулся в Тобольск, где работал сначала учителем, а с 1857 г. - директором гимназии.</a:t>
            </a:r>
          </a:p>
          <a:p>
            <a:pPr algn="just"/>
            <a:r>
              <a:rPr lang="ru-RU" sz="1400" dirty="0" smtClean="0"/>
              <a:t>Под впечатлением сказок В. А. Жуковского и А. С. Пушкина была написана стихотворная сказка «Конёк-горбунок», основанная на сюжетах русского фольклора. Первое чтение сказки состоялось в студенческой аудитории, а первая публикация в 1834 г. В том же году вышло отдельное издание сказки. А. С. Пушкин после знакомства с рукописью «Конька-горбунка» одобрил её и признался, что «теперь этот род сочинении можно мне и оставить». Сказка П. П. Ершова стала настолько популярной, что через некоторое время появилась в сборнике русских народных сказок. Сам писатель объяснял этот факт так: «Вся моя заслуга тут, что мне удалось попасть в народную жилку. 3азвенела родная - и русское сердце отозвалось ... »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86248" y="571480"/>
            <a:ext cx="46401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800000"/>
                </a:solidFill>
              </a:rPr>
              <a:t>Пётр Павлович </a:t>
            </a:r>
            <a:r>
              <a:rPr lang="ru-RU" sz="3600" b="1" dirty="0" smtClean="0">
                <a:solidFill>
                  <a:srgbClr val="C00000"/>
                </a:solidFill>
              </a:rPr>
              <a:t>Ершов</a:t>
            </a:r>
            <a:r>
              <a:rPr lang="ru-RU" dirty="0" smtClean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5643578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(1815-1869)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3" y="642919"/>
            <a:ext cx="3786214" cy="4899270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214810" y="1500174"/>
            <a:ext cx="471490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3 октября в селе Константиново Рязанской губернии в крестьянской семье. Читать научился в пять лет. Окончил сельское училище и церковно-учительскую школу. В 1912 г. переехал в Москву, работал в типографии, посещал занятия народного университета, пробовал писать первые стихи.</a:t>
            </a:r>
          </a:p>
          <a:p>
            <a:pPr algn="just"/>
            <a:r>
              <a:rPr lang="ru-RU" sz="1400" dirty="0" smtClean="0"/>
              <a:t>Стихотворение «Берёза» (1913) стало первым опубликованным произведением Есенина. Оно было напечатано в детском журнале «Мирок». Для детей Есенин практически не писал, хотя и составил специальный сборник стихотворений «3арянка». Поэт признавался, что «писать для детей - надо особый дар иметь».</a:t>
            </a:r>
          </a:p>
          <a:p>
            <a:pPr algn="just"/>
            <a:r>
              <a:rPr lang="ru-RU" sz="1400" dirty="0" smtClean="0"/>
              <a:t>Однако благодаря тому, что С. А. Есенин в своих произведениях воспевал любовь к Отечеству, к родной природе, некоторые из его стихотворении вошли в круг детского чтения: «Поёт зима - аукает ... » (1910), «Тихо дремлет река ... » (1912), «Берёза» (1913), «С добрым утром!» (1914), «Колокол дремавший ... », «Пороша» (1914), «Бабушкины сказки» (1915), «Черёмуха» (1915), «Я покинул родимый дом ... » (1918), «Нивы сжаты, рощи голы ... » (1918).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43372" y="500042"/>
            <a:ext cx="45720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471A19"/>
                </a:solidFill>
              </a:rPr>
              <a:t>Сергей Александрович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 Есенин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5643578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(1895-1925)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3786214" cy="4631508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071934" y="1142984"/>
            <a:ext cx="492922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11 сентября в Новгороде в семье преподавателя математики и пианистки. Получил начальное домашнее образование и прекрасное семейное воспитание. Учился в одесской гимназии и был одноклассником К. Чуковского.</a:t>
            </a:r>
          </a:p>
          <a:p>
            <a:pPr algn="just"/>
            <a:r>
              <a:rPr lang="ru-RU" sz="1400" dirty="0" smtClean="0"/>
              <a:t>По образованию химик и биолог, </a:t>
            </a:r>
            <a:r>
              <a:rPr lang="ru-RU" sz="1400" dirty="0" err="1" smtClean="0"/>
              <a:t>инженеркораблестроитель</a:t>
            </a:r>
            <a:r>
              <a:rPr lang="ru-RU" sz="1400" dirty="0" smtClean="0"/>
              <a:t> и штурман дальнего плавания. Работал юнгой, штурманом, капитаном </a:t>
            </a:r>
            <a:r>
              <a:rPr lang="ru-RU" sz="1400" dirty="0" err="1" smtClean="0"/>
              <a:t>научноисследовательского</a:t>
            </a:r>
            <a:r>
              <a:rPr lang="ru-RU" sz="1400" dirty="0" smtClean="0"/>
              <a:t> судна, служил морским офицером. Преподавал физику и черчение, был директором технического училища. </a:t>
            </a:r>
            <a:br>
              <a:rPr lang="ru-RU" sz="1400" dirty="0" smtClean="0"/>
            </a:br>
            <a:r>
              <a:rPr lang="ru-RU" sz="1400" dirty="0" smtClean="0"/>
              <a:t>Человек энциклопедических знаний. </a:t>
            </a:r>
            <a:br>
              <a:rPr lang="ru-RU" sz="1400" dirty="0" smtClean="0"/>
            </a:br>
            <a:r>
              <a:rPr lang="ru-RU" sz="1400" dirty="0" smtClean="0"/>
              <a:t>Житков свободно владел основными европейскими языками, много путешествовал, объездил почти весь свет. </a:t>
            </a:r>
            <a:br>
              <a:rPr lang="ru-RU" sz="1400" dirty="0" smtClean="0"/>
            </a:br>
            <a:r>
              <a:rPr lang="ru-RU" sz="1400" dirty="0" smtClean="0"/>
              <a:t>Богатейший жизненный опыт и умение интересно и точно выразить свои мысли на бумаге привели Б. С. Житкова в детскую литературу.</a:t>
            </a:r>
          </a:p>
          <a:p>
            <a:pPr algn="just"/>
            <a:r>
              <a:rPr lang="ru-RU" sz="1400" dirty="0" smtClean="0"/>
              <a:t>Его первые рассказы были опубликованы в 1924 г. в журнале «Воробей», где тогда работали С. Маршак и К. Чуковский. Написал морские истории, вошедшие в сборники «Злое море» (1924) и «Морские истории» (1937), пьесы, сказочные повести, научно-популярные и научно-художественные книги «Свет без огня» (1927), «Про эту книгу» (1927), «Пароход» (1935), «Рассказы о животных» (1935). Всего Б. С. Житковым создано около 200 произведении.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71934" y="500042"/>
            <a:ext cx="48750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471A19"/>
                </a:solidFill>
              </a:rPr>
              <a:t>Борис Степанович </a:t>
            </a:r>
            <a:r>
              <a:rPr lang="ru-RU" sz="3200" b="1" dirty="0" smtClean="0">
                <a:solidFill>
                  <a:srgbClr val="C00000"/>
                </a:solidFill>
              </a:rPr>
              <a:t>Житков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5429264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(1882-1938)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 l="3423" r="6162"/>
          <a:stretch>
            <a:fillRect/>
          </a:stretch>
        </p:blipFill>
        <p:spPr bwMode="auto">
          <a:xfrm>
            <a:off x="285721" y="714356"/>
            <a:ext cx="3571900" cy="4430174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000496" y="1142984"/>
            <a:ext cx="50006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9 февраля в селе </a:t>
            </a:r>
            <a:r>
              <a:rPr lang="ru-RU" sz="1400" dirty="0" err="1" smtClean="0"/>
              <a:t>Мишенское</a:t>
            </a:r>
            <a:r>
              <a:rPr lang="ru-RU" sz="1400" dirty="0" smtClean="0"/>
              <a:t> Тульской губернии. Воспитывался в семье помещика, получил фамилию бедного дворянина А. Жуковского, который был его крёстным отцом. С 14 лет учился в Благородном пансионе* при университете в Москве и окончил его с серебряной медалью. </a:t>
            </a:r>
            <a:br>
              <a:rPr lang="ru-RU" sz="1400" dirty="0" smtClean="0"/>
            </a:br>
            <a:r>
              <a:rPr lang="ru-RU" sz="1400" dirty="0" smtClean="0"/>
              <a:t>Некоторое время В. А. Жуковский находился при дворе и служил учителем русского языка будущей императрицы Александры Фёдоровны (супруги Николая Павловича) и будущего императора Александра 11.</a:t>
            </a:r>
          </a:p>
          <a:p>
            <a:pPr algn="just"/>
            <a:r>
              <a:rPr lang="ru-RU" sz="1400" dirty="0" smtClean="0"/>
              <a:t>В 1826 г. печатаются прозаические переводы В. А. Жуковского сказок братьев Гримм. Летом 1831 г. жил в Царском Селе и часто встречался с А. С. Пушкиным. На основе полученной от поэта фольклорной записи он создал «Сказку О Царе Берендее, о сыне его Иване-царевиче, о хитростях Кощея Бессмертного и премудрости Марьи-царевны, Кощеевой дочери». Затем появились сказки: перевод «Спящая царевна» (1831), «Война мышей и лягушек» (1831), «Сказка об Иване-царевиче и Сером волке» (1845), «Кот в сапогах» (1845), «</a:t>
            </a:r>
            <a:r>
              <a:rPr lang="ru-RU" sz="1400" dirty="0" err="1" smtClean="0"/>
              <a:t>Тюльпановое</a:t>
            </a:r>
            <a:r>
              <a:rPr lang="ru-RU" sz="1400" dirty="0" smtClean="0"/>
              <a:t> дерево» (1845). Для своих детей Павла и Александры поэт написал стихотворения «Мальчик С пальчик» (1851), «Птичка», «Котик И КОЗЛИК», «Жаворонок». Детям младшего школьного возраста доступны также стихи разных лет «Остров», «Загадка», «Родного неба милый свет...». 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15288" y="571480"/>
            <a:ext cx="51287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471A19"/>
                </a:solidFill>
              </a:rPr>
              <a:t>Василий Андреевич </a:t>
            </a:r>
            <a:r>
              <a:rPr lang="ru-RU" sz="2800" b="1" dirty="0" smtClean="0">
                <a:solidFill>
                  <a:srgbClr val="C00000"/>
                </a:solidFill>
              </a:rPr>
              <a:t>Жуковский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5357826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(1783-1852)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 l="7651" r="4591"/>
          <a:stretch>
            <a:fillRect/>
          </a:stretch>
        </p:blipFill>
        <p:spPr bwMode="auto">
          <a:xfrm>
            <a:off x="428596" y="1285860"/>
            <a:ext cx="3500462" cy="4360316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071934" y="1285860"/>
            <a:ext cx="478634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Родился в Молдавии 9 сентября в семье юриста и переводчицы. Школьные годы провёл в Москве, отличался неугомонным, озорным характером. Учился в Литературном институте и с отличием его закончил. </a:t>
            </a:r>
            <a:br>
              <a:rPr lang="ru-RU" sz="1400" dirty="0" smtClean="0"/>
            </a:br>
            <a:r>
              <a:rPr lang="ru-RU" sz="1400" dirty="0" smtClean="0"/>
              <a:t>В 1955 г. вышли в свет первые весёлые стихи Бориса </a:t>
            </a:r>
            <a:r>
              <a:rPr lang="ru-RU" sz="1400" dirty="0" err="1" smtClean="0"/>
              <a:t>Заходера</a:t>
            </a:r>
            <a:r>
              <a:rPr lang="ru-RU" sz="1400" dirty="0" smtClean="0"/>
              <a:t> для детей в книгах «На задней парте», затем появились и другие сборники: «Никто и другие» (1958), «Кто на кого похож» (1960), «Школа для птенцов» (1970), «</a:t>
            </a:r>
            <a:r>
              <a:rPr lang="ru-RU" sz="1400" dirty="0" err="1" smtClean="0"/>
              <a:t>Считалия</a:t>
            </a:r>
            <a:r>
              <a:rPr lang="ru-RU" sz="1400" dirty="0" smtClean="0"/>
              <a:t>» (1979), «Моя </a:t>
            </a:r>
            <a:r>
              <a:rPr lang="ru-RU" sz="1400" dirty="0" err="1" smtClean="0"/>
              <a:t>Вообразилия</a:t>
            </a:r>
            <a:r>
              <a:rPr lang="ru-RU" sz="1400" dirty="0" smtClean="0"/>
              <a:t>» (1980), «Если мне подарят лодку» (1981). Писал он и сказки, собранные в сборниках «Мартышкино завтра» (1956), «Русачок» (1967), «Добрый носорог» (1977), «Жил-был </a:t>
            </a:r>
            <a:r>
              <a:rPr lang="ru-RU" sz="1400" dirty="0" err="1" smtClean="0"/>
              <a:t>Фип</a:t>
            </a:r>
            <a:r>
              <a:rPr lang="ru-RU" sz="1400" dirty="0" smtClean="0"/>
              <a:t>» (1977).</a:t>
            </a:r>
            <a:br>
              <a:rPr lang="ru-RU" sz="1400" dirty="0" smtClean="0"/>
            </a:br>
            <a:r>
              <a:rPr lang="ru-RU" sz="1400" dirty="0" smtClean="0"/>
              <a:t>В начале 50-х гг. опубликовал книгу переводов «Весёлые стихи польских поэтов». Затем последовали полюбившиеся юным читателям переводы А. </a:t>
            </a:r>
            <a:r>
              <a:rPr lang="ru-RU" sz="1400" dirty="0" err="1" smtClean="0"/>
              <a:t>Милна</a:t>
            </a:r>
            <a:r>
              <a:rPr lang="ru-RU" sz="1400" dirty="0" smtClean="0"/>
              <a:t> «</a:t>
            </a:r>
            <a:r>
              <a:rPr lang="ru-RU" sz="1400" dirty="0" err="1" smtClean="0"/>
              <a:t>Винни-Пух</a:t>
            </a:r>
            <a:r>
              <a:rPr lang="ru-RU" sz="1400" dirty="0" smtClean="0"/>
              <a:t> и все-все-все», А. Линдгрен «Малыш И </a:t>
            </a:r>
            <a:r>
              <a:rPr lang="ru-RU" sz="1400" dirty="0" err="1" smtClean="0"/>
              <a:t>Карлсон</a:t>
            </a:r>
            <a:r>
              <a:rPr lang="ru-RU" sz="1400" dirty="0" smtClean="0"/>
              <a:t>, который живёт на крыше», П. </a:t>
            </a:r>
            <a:r>
              <a:rPr lang="ru-RU" sz="1400" dirty="0" err="1" smtClean="0"/>
              <a:t>Треверс</a:t>
            </a:r>
            <a:r>
              <a:rPr lang="ru-RU" sz="1400" dirty="0" smtClean="0"/>
              <a:t> «Мэри </a:t>
            </a:r>
            <a:r>
              <a:rPr lang="ru-RU" sz="1400" dirty="0" err="1" smtClean="0"/>
              <a:t>Поппинс</a:t>
            </a:r>
            <a:r>
              <a:rPr lang="ru-RU" sz="1400" dirty="0" smtClean="0"/>
              <a:t>», Л. Кэрролла «Приключения Алисы в стране чудес» и др. </a:t>
            </a:r>
            <a:br>
              <a:rPr lang="ru-RU" sz="1400" dirty="0" smtClean="0"/>
            </a:br>
            <a:r>
              <a:rPr lang="ru-RU" sz="1400" dirty="0" smtClean="0"/>
              <a:t>Б. В. </a:t>
            </a:r>
            <a:r>
              <a:rPr lang="ru-RU" sz="1400" dirty="0" err="1" smtClean="0"/>
              <a:t>Заходер</a:t>
            </a:r>
            <a:r>
              <a:rPr lang="ru-RU" sz="1400" dirty="0" smtClean="0"/>
              <a:t> был одним из постоянных авторов программы «</a:t>
            </a:r>
            <a:r>
              <a:rPr lang="ru-RU" sz="1400" dirty="0" err="1" smtClean="0"/>
              <a:t>Радионяня</a:t>
            </a:r>
            <a:r>
              <a:rPr lang="ru-RU" sz="1400" dirty="0" smtClean="0"/>
              <a:t>», сотрудничал с журналами «Весёлые картинки» и «</a:t>
            </a:r>
            <a:r>
              <a:rPr lang="ru-RU" sz="1400" dirty="0" err="1" smtClean="0"/>
              <a:t>Мурзилка</a:t>
            </a:r>
            <a:r>
              <a:rPr lang="ru-RU" sz="1400" dirty="0" smtClean="0"/>
              <a:t>».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28728" y="500042"/>
            <a:ext cx="69648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471A19"/>
                </a:solidFill>
              </a:rPr>
              <a:t>Борис Владимирович </a:t>
            </a:r>
            <a:r>
              <a:rPr lang="ru-RU" sz="4000" b="1" dirty="0" smtClean="0">
                <a:solidFill>
                  <a:srgbClr val="C00000"/>
                </a:solidFill>
              </a:rPr>
              <a:t>3аходер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5715016"/>
            <a:ext cx="2857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(1918 - 2000)</a:t>
            </a:r>
            <a:endParaRPr lang="ru-RU" sz="3200" dirty="0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42919"/>
            <a:ext cx="3357586" cy="4874884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704882" y="428604"/>
            <a:ext cx="54391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471A19"/>
                </a:solidFill>
              </a:rPr>
              <a:t>Михаил Юрьевич </a:t>
            </a:r>
            <a:r>
              <a:rPr lang="ru-RU" sz="3200" b="1" dirty="0" smtClean="0">
                <a:solidFill>
                  <a:srgbClr val="800000"/>
                </a:solidFill>
              </a:rPr>
              <a:t>Лермонтов</a:t>
            </a:r>
            <a:endParaRPr lang="ru-RU" sz="3200" b="1" dirty="0">
              <a:solidFill>
                <a:srgbClr val="800000"/>
              </a:solidFill>
            </a:endParaRPr>
          </a:p>
        </p:txBody>
      </p:sp>
      <p:sp>
        <p:nvSpPr>
          <p:cNvPr id="6" name="Управляющая кнопка: в начало 5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3571868" y="928670"/>
            <a:ext cx="542928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Родился в ночь на 15 октября 1814 года  в небольшом поместье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Кропотовка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, что находилось в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Ефремовском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 уезде Тульской губернии. Отец  был пехотным капитаном в отставке.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Мать Лермонтова долго не прожила после рождения сына и через 3 года умерла от частых болезней. Отец был вынужден уехать. Воспитанием Михаила занимала бабушка Елизавета Алексеевна. Она забрала внука в поместье «Тарханы», что находилось в Пензенской губернии. Мальчик быстро привык к одиночеству, так как сильно заболел и долгое время был прикован к кровати. В 10 лет он впервые увидел Кавказ, туда его привезла бабушка.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Образованием Михаила занималось много учителей – это и беглый грек, и пленный военный Наполеоновской армии, и домашний доктор, и французский эмигрант. В 1828 году он решил продолжить свое образование в Московском университетском Благородном павильоне, где опубликовал свою первую поэму. Через два года учебное заведение преобразовали в гимназию, и Лермонтов принял решение уйти оттуда.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этом же году он поступает в Московский университет, но учился там недолго. Вместе с бабушкой Лермонтов уехал в Санкт-Петербург.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1832 году Лермонтов поступил в школу гвардейских юнкеров и прапорщиков, после которой получил звание корнета лейб-гвардии.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По окончанию учёбы Лермонтов переехал в Царское Село, где и написал множество своих произведений. С 1835 года его стихотворения печатают в различных изданиях. После бала у графини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Лаваль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 происходит дуэль, после нее Лермонтова перевели по службе на Кавказ. В 1841 году, возвращаясь из отпуска в  Санкт-Петербурге, заехал в Пятигорск, где и произошла роковая ссора с майором Мартыновым. В результате состоявшейся дуэли Лермонтов погиб. За свою короткую жизнь он написал много прекрасных произведений.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 l="4004" r="1602" b="3405"/>
          <a:stretch>
            <a:fillRect/>
          </a:stretch>
        </p:blipFill>
        <p:spPr bwMode="auto">
          <a:xfrm>
            <a:off x="142844" y="642918"/>
            <a:ext cx="3364485" cy="4857878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571868" y="928670"/>
            <a:ext cx="54292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/>
              <a:t>Писатель, поэт, драматург</a:t>
            </a:r>
            <a:r>
              <a:rPr lang="ru-RU" sz="1600" dirty="0" smtClean="0"/>
              <a:t>, председатель Союза писателей России, автор гимнов СССР, политический деятель.</a:t>
            </a:r>
          </a:p>
          <a:p>
            <a:pPr algn="just"/>
            <a:r>
              <a:rPr lang="ru-RU" sz="1600" b="1" dirty="0" smtClean="0"/>
              <a:t>Родился </a:t>
            </a:r>
            <a:r>
              <a:rPr lang="ru-RU" sz="1600" dirty="0" smtClean="0"/>
              <a:t>13 марта 1913 года в Москве. Его семья имела дворянские корни. Писать стихи Сергей начал еще в детстве. Затем Сергей вместе с родителями переселился в Ставропольский край. Именно там, в 1928 году впервые было опубликовано стихотворение С. Михалкова.</a:t>
            </a:r>
          </a:p>
          <a:p>
            <a:pPr algn="just"/>
            <a:r>
              <a:rPr lang="ru-RU" sz="1600" dirty="0" smtClean="0"/>
              <a:t>Окончив школу, юный поэт возвратился в столицу. Стал сотрудником газеты «Известия». После печати поэмы «Дядя Степа» еще более прославился. В 1935 (год выхода поэмы) Михалков начинает учебу в Литературном институте. Буквально за несколько лет поэт стал известен по всему Союзу. </a:t>
            </a:r>
          </a:p>
          <a:p>
            <a:pPr algn="just"/>
            <a:r>
              <a:rPr lang="ru-RU" sz="1600" dirty="0" smtClean="0"/>
              <a:t>Когда же началась Великая Отечественная война, </a:t>
            </a:r>
            <a:r>
              <a:rPr lang="ru-RU" sz="1600" b="1" dirty="0" smtClean="0"/>
              <a:t>работал военным корреспондентом. </a:t>
            </a:r>
            <a:r>
              <a:rPr lang="ru-RU" sz="1600" dirty="0" smtClean="0"/>
              <a:t>После окончания войны появились известные стихи для детей. </a:t>
            </a:r>
          </a:p>
          <a:p>
            <a:pPr algn="just"/>
            <a:r>
              <a:rPr lang="ru-RU" sz="1600" dirty="0" smtClean="0"/>
              <a:t>Также он создавал детские пьесы, писал сценарии к мультфильмам. Тогда же В 1944 году после решения правительства сменить гимн, Михалков стал одним из авторов текста новой версии. Вторая редакция текста гимна вышла из-под пера Михалкова в 1977. Третья – в 2000. </a:t>
            </a:r>
            <a:endParaRPr lang="ru-RU" sz="1600" dirty="0"/>
          </a:p>
        </p:txBody>
      </p:sp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5572140"/>
            <a:ext cx="2512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(1913 - 2009) 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684044" y="500042"/>
            <a:ext cx="54599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471A19"/>
                </a:solidFill>
              </a:rPr>
              <a:t>Сергей Владимирович </a:t>
            </a:r>
            <a:r>
              <a:rPr lang="ru-RU" sz="2800" b="1" dirty="0" smtClean="0">
                <a:solidFill>
                  <a:srgbClr val="800000"/>
                </a:solidFill>
              </a:rPr>
              <a:t>Михалков </a:t>
            </a:r>
            <a:endParaRPr lang="ru-RU" sz="28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 l="2454" r="2454"/>
          <a:stretch>
            <a:fillRect/>
          </a:stretch>
        </p:blipFill>
        <p:spPr bwMode="auto">
          <a:xfrm>
            <a:off x="236430" y="642918"/>
            <a:ext cx="3571290" cy="4714908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Управляющая кнопка: в начало 5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857620" y="1000108"/>
            <a:ext cx="514353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Ввыдающийся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 русский поэт, прозаик, издатель. Родился 28.11.1821 года в местечке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Немирово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  Подольской губернии. Отец Некрасова,  небогатый дворянин, перевёз семью в родовое имение – село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Грешнево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. Здесь и прошли детские годы. Первым учителем Некрасова стала его мать старавшаяся привить ему любовь к русскому языку.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1832 Некрасова отдали в Ярославскую гимназию, однако из-за отказа отца вносить плату за обучение Некрасову пришлось покинуть гимназию после 5-го класса. В этот период Некрасов начал писать первые стихи.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1838 Некрасов уезжает в Петербург, где решил поступить в Петербургский университет. Узнав о самовольном поступке Некрасова, отец лишил его всякой материальной помощи.  Чтобы как-то продержаться Некрасову пришлось за мизерную плату сочинять рассказы и стихи по заказу столичных издателей.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1845-1846 годах Некрасов сумел издать два альманаха “Физиология Петербурга” и “Петербургский сборник” в которых были напечатаны произведения Тургенева, Достоевского и др.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1847 году Некрасов приобрёл журнал «Современник» став его редактором и издателем. К сотрудничеству в журнале Некрасов привлёк лучших литераторов  И.С Тургенева, А.И.Герцена, И.А. Гончарова. В этот период Некрасов активно пишет стихотворения посвященные тяжёлой жизни народа: “Железная дорога”, “Крестьянские дети”,”Мороз, Красный нос” и др.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В 1866 Некрасовым созданы поэмы «Кому на Руси жить хорошо», «Русские женщины», «Современники».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</a:rPr>
              <a:t>Умер Некрасов 8 января 1878 в Петербурге. Несмотря на сильный мороз, поэта провожало несколько тысяч человек.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29058" y="500042"/>
            <a:ext cx="5214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</a:rPr>
              <a:t>Некрасов </a:t>
            </a:r>
            <a:r>
              <a:rPr lang="ru-RU" sz="2800" b="1" dirty="0" smtClean="0">
                <a:solidFill>
                  <a:srgbClr val="471A19"/>
                </a:solidFill>
              </a:rPr>
              <a:t>Николай Алексеевич</a:t>
            </a:r>
            <a:endParaRPr lang="ru-RU" sz="2800" b="1" dirty="0">
              <a:solidFill>
                <a:srgbClr val="471A19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5572140"/>
            <a:ext cx="33505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28.11.1821  - 08.01. 1878</a:t>
            </a:r>
            <a:endParaRPr lang="ru-RU" sz="2400" dirty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42918"/>
            <a:ext cx="3786214" cy="5002225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643438" y="642918"/>
            <a:ext cx="3530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800000"/>
                </a:solidFill>
              </a:rPr>
              <a:t>Свифт</a:t>
            </a:r>
            <a:r>
              <a:rPr lang="ru-RU" sz="3600" b="1" dirty="0" smtClean="0"/>
              <a:t> </a:t>
            </a:r>
            <a:r>
              <a:rPr lang="ru-RU" sz="3600" b="1" dirty="0" smtClean="0">
                <a:solidFill>
                  <a:srgbClr val="471A19"/>
                </a:solidFill>
              </a:rPr>
              <a:t>Джонатан</a:t>
            </a:r>
            <a:endParaRPr lang="ru-RU" sz="3600" b="1" dirty="0">
              <a:solidFill>
                <a:srgbClr val="471A19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1571612"/>
            <a:ext cx="43576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Джонатан Свифт — англо-ирландский писатель-сатирик, публицист, поэт и общественный деятель.</a:t>
            </a:r>
          </a:p>
          <a:p>
            <a:r>
              <a:rPr lang="ru-RU" dirty="0" smtClean="0"/>
              <a:t>Наиболее известен как автор фантастической тетралогии «Путешествия Гулливера», в которой остроумно высмеял человеческие и общественные пороки.</a:t>
            </a:r>
            <a:endParaRPr lang="ru-RU" dirty="0"/>
          </a:p>
        </p:txBody>
      </p:sp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5643578"/>
            <a:ext cx="23262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(1667-1745) </a:t>
            </a:r>
            <a:endParaRPr lang="ru-RU" sz="3200" b="1" dirty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 l="6960" t="1132" b="1132"/>
          <a:stretch>
            <a:fillRect/>
          </a:stretch>
        </p:blipFill>
        <p:spPr bwMode="auto">
          <a:xfrm>
            <a:off x="142844" y="714356"/>
            <a:ext cx="3835892" cy="4957330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071934" y="1142984"/>
            <a:ext cx="49292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Русский поэт, член-корреспондент Петербургской АН.</a:t>
            </a:r>
          </a:p>
          <a:p>
            <a:pPr algn="just"/>
            <a:r>
              <a:rPr lang="ru-RU" dirty="0" smtClean="0"/>
              <a:t>Федор Тютчев родился 5 декабря 1803 года в старинной дворянской семье, в имении </a:t>
            </a:r>
            <a:r>
              <a:rPr lang="ru-RU" dirty="0" err="1" smtClean="0"/>
              <a:t>Овстуг</a:t>
            </a:r>
            <a:r>
              <a:rPr lang="ru-RU" dirty="0" smtClean="0"/>
              <a:t> Брянского уезда Орловской губернии.</a:t>
            </a:r>
          </a:p>
          <a:p>
            <a:pPr algn="just"/>
            <a:r>
              <a:rPr lang="ru-RU" dirty="0" smtClean="0"/>
              <a:t>Юные годы Федя провел в Москве. Первоначальное образование получил дома под руководством поэта-переводчика С.Е. Раича. В 1821 году он блестяще закончил словесный факультет Московского университета. Вскоре поступил на службу в министерство иностранных дел, в 1822 г уехал за границу, получив назначение на скромную должность в русское посольство в Мюнхене. Служил также в Турине (Сардиния).</a:t>
            </a:r>
            <a:r>
              <a:rPr lang="ru-RU" b="1" dirty="0" smtClean="0"/>
              <a:t> Федор Иванович Тютчев скончался</a:t>
            </a:r>
            <a:r>
              <a:rPr lang="ru-RU" dirty="0" smtClean="0"/>
              <a:t> 27 июля 1873 года, в Царском Селе, ныне город Пушкин Ленинградской области.</a:t>
            </a:r>
            <a:endParaRPr lang="ru-RU" dirty="0"/>
          </a:p>
        </p:txBody>
      </p:sp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357686" y="571480"/>
            <a:ext cx="4556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471A19"/>
                </a:solidFill>
              </a:rPr>
              <a:t>Федор Иванович </a:t>
            </a:r>
            <a:r>
              <a:rPr lang="ru-RU" sz="3200" b="1" dirty="0" smtClean="0">
                <a:solidFill>
                  <a:srgbClr val="800000"/>
                </a:solidFill>
              </a:rPr>
              <a:t>Тютчев</a:t>
            </a:r>
            <a:endParaRPr lang="ru-RU" sz="3200" dirty="0">
              <a:solidFill>
                <a:srgbClr val="8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5643578"/>
            <a:ext cx="23198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(1803- 1873)</a:t>
            </a:r>
            <a:endParaRPr lang="ru-RU" sz="3200" dirty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 l="9673" t="1181" r="2073"/>
          <a:stretch>
            <a:fillRect/>
          </a:stretch>
        </p:blipFill>
        <p:spPr bwMode="auto">
          <a:xfrm>
            <a:off x="214282" y="642918"/>
            <a:ext cx="3500462" cy="4585852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857620" y="1142984"/>
            <a:ext cx="507209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Русский писатель, драматург. Родился в Таганроге в семье купца. Дед Чехова еще в 1844 выкупил себя и свою семью из крепостной зависимости и сделал все, чтобы вывести детей «в люди». В семье больше внимания уделяли умственному развитию детей и общественным заботам.  По вечерам пели хором, музицировали, мать любила театр, воспитывала в детях любовь к природе.</a:t>
            </a:r>
          </a:p>
          <a:p>
            <a:pPr algn="just"/>
            <a:r>
              <a:rPr lang="ru-RU" sz="1600" dirty="0" smtClean="0"/>
              <a:t>В 1876 семья переехала в Москву. Торговля приносила убытки, отец разорился. Антон Чехов в Таганроге закончил курс гимназии и репетиторством зарабатывал на жизнь. Переехав к родителям, поступил на медицинский факультет Московского университета, где учится у прославленных профессоров: </a:t>
            </a:r>
            <a:r>
              <a:rPr lang="ru-RU" sz="1600" dirty="0" err="1" smtClean="0"/>
              <a:t>Н.Склифософского</a:t>
            </a:r>
            <a:r>
              <a:rPr lang="ru-RU" sz="1600" dirty="0" smtClean="0"/>
              <a:t>, Г.Захарьина и др. По окончании университета в 1884 начинает практику уездного врача в Воскресенске (нынешний город Истра), в больнице известного доктора П.А.Архангельского. Затем работал в Звенигороде, временно заведовал больницей.</a:t>
            </a:r>
            <a:endParaRPr lang="ru-RU" sz="1600" dirty="0"/>
          </a:p>
        </p:txBody>
      </p:sp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071934" y="500042"/>
            <a:ext cx="4819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471A19"/>
                </a:solidFill>
              </a:rPr>
              <a:t>Антон Павлович </a:t>
            </a:r>
            <a:r>
              <a:rPr lang="ru-RU" sz="3600" b="1" dirty="0" smtClean="0">
                <a:solidFill>
                  <a:srgbClr val="800000"/>
                </a:solidFill>
              </a:rPr>
              <a:t>Чехов </a:t>
            </a:r>
            <a:endParaRPr lang="ru-RU" sz="3600" b="1" dirty="0">
              <a:solidFill>
                <a:srgbClr val="8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5429264"/>
            <a:ext cx="23198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(1860-1904) </a:t>
            </a:r>
            <a:endParaRPr lang="ru-RU" sz="3200" b="1" dirty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42918"/>
            <a:ext cx="3779667" cy="4714908"/>
          </a:xfrm>
          <a:prstGeom prst="roundRect">
            <a:avLst>
              <a:gd name="adj" fmla="val 16667"/>
            </a:avLst>
          </a:prstGeom>
          <a:ln w="38100">
            <a:solidFill>
              <a:srgbClr val="471A1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143504" y="642918"/>
            <a:ext cx="2607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471A19"/>
                </a:solidFill>
              </a:rPr>
              <a:t>Шарль</a:t>
            </a:r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rgbClr val="800000"/>
                </a:solidFill>
              </a:rPr>
              <a:t>Перро</a:t>
            </a:r>
            <a:endParaRPr lang="ru-RU" sz="3200" b="1" dirty="0">
              <a:solidFill>
                <a:srgbClr val="8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6248" y="164305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Перро Шарль, французский писатель. Родился 12 января 1628 в Париже, в богатой семье. Был тесно связан с </a:t>
            </a:r>
            <a:r>
              <a:rPr lang="ru-RU" dirty="0" err="1" smtClean="0"/>
              <a:t>Ж.Б.Кольбером</a:t>
            </a:r>
            <a:r>
              <a:rPr lang="ru-RU" dirty="0" smtClean="0"/>
              <a:t>, министром Людовика XIV, помогал ему в деятельности, направленной на поощрение наук и искусств. Его литературная слава основана на сборнике взятых из фольклора сказок – Сказки матушки Гусыни (1697).</a:t>
            </a:r>
          </a:p>
          <a:p>
            <a:r>
              <a:rPr lang="ru-RU" dirty="0" smtClean="0"/>
              <a:t>Умер Перро в Париже 16 мая 1703.</a:t>
            </a:r>
          </a:p>
          <a:p>
            <a:endParaRPr lang="ru-RU" dirty="0"/>
          </a:p>
        </p:txBody>
      </p:sp>
      <p:sp>
        <p:nvSpPr>
          <p:cNvPr id="7" name="Управляющая кнопка: в начало 6">
            <a:hlinkClick r:id="rId4" action="ppaction://hlinksldjump" highlightClick="1"/>
          </p:cNvPr>
          <p:cNvSpPr/>
          <p:nvPr/>
        </p:nvSpPr>
        <p:spPr>
          <a:xfrm>
            <a:off x="214282" y="6357958"/>
            <a:ext cx="642942" cy="357166"/>
          </a:xfrm>
          <a:prstGeom prst="actionButtonBeginning">
            <a:avLst/>
          </a:prstGeom>
          <a:solidFill>
            <a:schemeClr val="accent2">
              <a:lumMod val="50000"/>
            </a:schemeClr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5429264"/>
            <a:ext cx="24000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(1628–1703) </a:t>
            </a:r>
            <a:endParaRPr lang="ru-RU" sz="3200" b="1" dirty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2800</Words>
  <Application>Microsoft Office PowerPoint</Application>
  <PresentationFormat>Экран (4:3)</PresentationFormat>
  <Paragraphs>147</Paragraphs>
  <Slides>22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58</cp:revision>
  <dcterms:created xsi:type="dcterms:W3CDTF">2012-02-04T14:29:40Z</dcterms:created>
  <dcterms:modified xsi:type="dcterms:W3CDTF">2019-09-11T02:46:49Z</dcterms:modified>
</cp:coreProperties>
</file>