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sldIdLst>
    <p:sldId id="256" r:id="rId2"/>
    <p:sldId id="272" r:id="rId3"/>
    <p:sldId id="257" r:id="rId4"/>
    <p:sldId id="275" r:id="rId5"/>
    <p:sldId id="276" r:id="rId6"/>
    <p:sldId id="277" r:id="rId7"/>
    <p:sldId id="274" r:id="rId8"/>
    <p:sldId id="278" r:id="rId9"/>
    <p:sldId id="290" r:id="rId10"/>
    <p:sldId id="259" r:id="rId11"/>
    <p:sldId id="292" r:id="rId12"/>
    <p:sldId id="280" r:id="rId13"/>
    <p:sldId id="281" r:id="rId14"/>
    <p:sldId id="282" r:id="rId15"/>
    <p:sldId id="283" r:id="rId16"/>
    <p:sldId id="284" r:id="rId17"/>
    <p:sldId id="288" r:id="rId18"/>
    <p:sldId id="285" r:id="rId19"/>
    <p:sldId id="286" r:id="rId20"/>
    <p:sldId id="287" r:id="rId21"/>
    <p:sldId id="289" r:id="rId22"/>
    <p:sldId id="26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74" autoAdjust="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50941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02255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17412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55493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2226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60947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73667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3746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36796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606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4767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617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51180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1142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04390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873063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466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  <p:sldLayoutId id="2147483797" r:id="rId13"/>
    <p:sldLayoutId id="2147483798" r:id="rId14"/>
    <p:sldLayoutId id="2147483799" r:id="rId15"/>
    <p:sldLayoutId id="2147483800" r:id="rId16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72;&#1083;&#1090;&#1099;&#1085;&#1072;&#1081;\&#1050;&#1086;&#1085;&#1082;&#1091;&#1088;&#1089;%20&#1091;&#1095;&#1080;&#1090;&#1077;&#1083;&#1100;%20&#1085;&#1072;&#1095;&#1072;&#1083;&#1100;&#1085;&#1099;&#1093;%20&#1082;&#1083;&#1072;&#1089;&#1089;&#1086;&#1074;%202014-2015\&#1084;&#1091;&#1079;&#1099;&#1082;&#1072;\&#1044;&#1091;&#1096;&#1072;%20-%20&#1052;&#1091;&#1079;&#1099;&#1082;&#1072;%20&#1073;&#1077;&#1079;%20&#1089;&#1083;&#1086;&#1074;%20(mp3ostrov.com).mp3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72;&#1083;&#1090;&#1099;&#1085;&#1072;&#1081;\&#1050;&#1086;&#1085;&#1082;&#1091;&#1088;&#1089;%20&#1091;&#1095;&#1080;&#1090;&#1077;&#1083;&#1100;%20&#1085;&#1072;&#1095;&#1072;&#1083;&#1100;&#1085;&#1099;&#1093;%20&#1082;&#1083;&#1072;&#1089;&#1089;&#1086;&#1074;%202014-2015\&#1084;&#1091;&#1079;&#1099;&#1082;&#1072;\&#1044;&#1091;&#1096;&#1072;%20-%20&#1052;&#1091;&#1079;&#1099;&#1082;&#1072;%20&#1073;&#1077;&#1079;%20&#1089;&#1083;&#1086;&#1074;%20(mp3ostrov.com).mp3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72;&#1083;&#1090;&#1099;&#1085;&#1072;&#1081;\&#1050;&#1086;&#1085;&#1082;&#1091;&#1088;&#1089;%20&#1091;&#1095;&#1080;&#1090;&#1077;&#1083;&#1100;%20&#1085;&#1072;&#1095;&#1072;&#1083;&#1100;&#1085;&#1099;&#1093;%20&#1082;&#1083;&#1072;&#1089;&#1089;&#1086;&#1074;%202014-2015\&#1084;&#1091;&#1079;&#1099;&#1082;&#1072;\&#1044;&#1091;&#1096;&#1072;%20-%20&#1052;&#1091;&#1079;&#1099;&#1082;&#1072;%20&#1073;&#1077;&#1079;%20&#1089;&#1083;&#1086;&#1074;%20(mp3ostrov.com).mp3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72;&#1083;&#1090;&#1099;&#1085;&#1072;&#1081;\&#1050;&#1086;&#1085;&#1082;&#1091;&#1088;&#1089;%20&#1091;&#1095;&#1080;&#1090;&#1077;&#1083;&#1100;%20&#1085;&#1072;&#1095;&#1072;&#1083;&#1100;&#1085;&#1099;&#1093;%20&#1082;&#1083;&#1072;&#1089;&#1089;&#1086;&#1074;%202014-2015\&#1084;&#1091;&#1079;&#1099;&#1082;&#1072;\&#1044;&#1091;&#1096;&#1072;%20-%20&#1052;&#1091;&#1079;&#1099;&#1082;&#1072;%20&#1073;&#1077;&#1079;%20&#1089;&#1083;&#1086;&#1074;%20(mp3ostrov.com).mp3" TargetMode="Externa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72;&#1083;&#1090;&#1099;&#1085;&#1072;&#1081;\&#1050;&#1086;&#1085;&#1082;&#1091;&#1088;&#1089;%20&#1091;&#1095;&#1080;&#1090;&#1077;&#1083;&#1100;%20&#1085;&#1072;&#1095;&#1072;&#1083;&#1100;&#1085;&#1099;&#1093;%20&#1082;&#1083;&#1072;&#1089;&#1089;&#1086;&#1074;%202014-2015\&#1084;&#1091;&#1079;&#1099;&#1082;&#1072;\&#1044;&#1091;&#1096;&#1072;%20-%20&#1052;&#1091;&#1079;&#1099;&#1082;&#1072;%20&#1073;&#1077;&#1079;%20&#1089;&#1083;&#1086;&#1074;%20(mp3ostrov.com).mp3" TargetMode="Externa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72;&#1083;&#1090;&#1099;&#1085;&#1072;&#1081;\&#1050;&#1086;&#1085;&#1082;&#1091;&#1088;&#1089;%20&#1091;&#1095;&#1080;&#1090;&#1077;&#1083;&#1100;%20&#1085;&#1072;&#1095;&#1072;&#1083;&#1100;&#1085;&#1099;&#1093;%20&#1082;&#1083;&#1072;&#1089;&#1089;&#1086;&#1074;%202014-2015\&#1084;&#1091;&#1079;&#1099;&#1082;&#1072;\&#1044;&#1091;&#1096;&#1072;%20-%20&#1052;&#1091;&#1079;&#1099;&#1082;&#1072;%20&#1073;&#1077;&#1079;%20&#1089;&#1083;&#1086;&#1074;%20(mp3ostrov.com).mp3" TargetMode="Externa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72;&#1083;&#1090;&#1099;&#1085;&#1072;&#1081;\&#1050;&#1086;&#1085;&#1082;&#1091;&#1088;&#1089;%20&#1091;&#1095;&#1080;&#1090;&#1077;&#1083;&#1100;%20&#1085;&#1072;&#1095;&#1072;&#1083;&#1100;&#1085;&#1099;&#1093;%20&#1082;&#1083;&#1072;&#1089;&#1089;&#1086;&#1074;%202014-2015\&#1084;&#1091;&#1079;&#1099;&#1082;&#1072;\&#1044;&#1091;&#1096;&#1072;%20-%20&#1052;&#1091;&#1079;&#1099;&#1082;&#1072;%20&#1073;&#1077;&#1079;%20&#1089;&#1083;&#1086;&#1074;%20(mp3ostrov.com).mp3" TargetMode="Externa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Фариза\Saved Games\Desktop\152814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07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42918"/>
            <a:ext cx="253683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619672" y="2130424"/>
            <a:ext cx="6838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alt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alt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</a:p>
          <a:p>
            <a:pPr algn="ctr"/>
            <a:r>
              <a:rPr lang="ru-RU" alt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функциональной грамотности </a:t>
            </a:r>
            <a:endParaRPr lang="ru-RU" altLang="ru-RU" sz="3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младших школьников </a:t>
            </a:r>
          </a:p>
          <a:p>
            <a:pPr algn="ctr"/>
            <a:r>
              <a:rPr lang="ru-RU" alt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 уроках в начальной школе»</a:t>
            </a:r>
            <a:endParaRPr lang="ru-RU" altLang="ru-RU" sz="36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868" y="1428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Душа - Музыка без слов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43625" y="635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Фариза\Saved Games\Desktop\slid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s://avatars.mds.yandex.net/i?id=492330b81ed144ce24ab997d0068343a2480644c-8312178-images-thumbs&amp;n=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76946"/>
            <a:ext cx="7704856" cy="428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692696"/>
            <a:ext cx="691276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Притча</a:t>
            </a:r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</a:p>
          <a:p>
            <a:pPr algn="ctr"/>
            <a:r>
              <a:rPr lang="ru-RU" sz="4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Чайная церемония» </a:t>
            </a:r>
            <a:endParaRPr lang="ru-RU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9061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Душа - Музыка без слов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43625" y="635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Фариза\Saved Games\Desktop\slid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3975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57158" y="548680"/>
            <a:ext cx="65190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 И Ч Н О С Т Ь</a:t>
            </a:r>
            <a:endParaRPr lang="ru-RU" sz="6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800" dirty="0">
              <a:solidFill>
                <a:srgbClr val="00206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1988841"/>
            <a:ext cx="66967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юбознательность</a:t>
            </a:r>
          </a:p>
          <a:p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нициативность</a:t>
            </a:r>
          </a:p>
          <a:p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еловечность</a:t>
            </a:r>
          </a:p>
          <a:p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естандартность</a:t>
            </a:r>
          </a:p>
          <a:p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тветственность</a:t>
            </a:r>
          </a:p>
          <a:p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амостоятельность</a:t>
            </a:r>
          </a:p>
          <a:p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ворчество</a:t>
            </a:r>
          </a:p>
          <a:p>
            <a:r>
              <a:rPr lang="ru-RU" alt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endParaRPr lang="ru-RU" alt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5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Душа - Музыка без слов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43625" y="635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Фариза\Saved Games\Desktop\slid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57158" y="714356"/>
            <a:ext cx="73391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Функционировать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403649" y="2204865"/>
            <a:ext cx="659737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Работать</a:t>
            </a:r>
          </a:p>
          <a:p>
            <a:r>
              <a:rPr lang="ru-RU" sz="4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Действовать</a:t>
            </a:r>
          </a:p>
          <a:p>
            <a:r>
              <a:rPr lang="ru-RU" sz="4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Внедрять</a:t>
            </a:r>
          </a:p>
          <a:p>
            <a:r>
              <a:rPr lang="ru-RU" sz="4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</a:t>
            </a:r>
            <a:r>
              <a:rPr lang="ru-RU" sz="4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рименять</a:t>
            </a:r>
            <a:r>
              <a:rPr lang="ru-RU" sz="4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ru-RU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73253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Душа - Музыка без слов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43625" y="635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Фариза\Saved Games\Desktop\slid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755576" y="908721"/>
            <a:ext cx="7704856" cy="4680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Грамотность </a:t>
            </a:r>
            <a:r>
              <a:rPr lang="ru-RU" sz="4800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— </a:t>
            </a:r>
            <a:r>
              <a:rPr lang="ru-RU" sz="4800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степень владения </a:t>
            </a:r>
            <a:r>
              <a:rPr lang="ru-RU" sz="48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человеком</a:t>
            </a:r>
          </a:p>
          <a:p>
            <a:r>
              <a:rPr lang="ru-RU" sz="4800" b="1" dirty="0" smtClean="0">
                <a:solidFill>
                  <a:srgbClr val="7030A0"/>
                </a:solidFill>
                <a:latin typeface="Bookman Old Style" panose="02050604050505020204" pitchFamily="18" charset="0"/>
              </a:rPr>
              <a:t> </a:t>
            </a:r>
            <a:r>
              <a:rPr lang="ru-RU" sz="4800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навыками письма и чтения на родном языке.</a:t>
            </a:r>
          </a:p>
        </p:txBody>
      </p:sp>
    </p:spTree>
    <p:extLst>
      <p:ext uri="{BB962C8B-B14F-4D97-AF65-F5344CB8AC3E}">
        <p14:creationId xmlns:p14="http://schemas.microsoft.com/office/powerpoint/2010/main" val="47159388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Душа - Музыка без слов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43625" y="635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Фариза\Saved Games\Desktop\slid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57158" y="714356"/>
            <a:ext cx="18473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41889" y="1124745"/>
            <a:ext cx="755850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Функционально - </a:t>
            </a:r>
            <a:r>
              <a:rPr lang="ru-RU" alt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грамотная личность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3600" dirty="0" smtClean="0"/>
              <a:t>-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человек, думающий, самостоятельный и ответственный, умеющий добывать нужные ему знания, способный свободно использовать их для решения жизненных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задач.</a:t>
            </a:r>
            <a:endParaRPr lang="ru-RU" altLang="ru-RU" sz="5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03775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Душа - Музыка без слов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43625" y="635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Фариза\Saved Games\Desktop\slid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539552" y="1196752"/>
            <a:ext cx="820891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Функционально - </a:t>
            </a:r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грамотный человек 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—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это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человек, который способен использовать все постоянно приобретаемые в течение жизни знания, умения и навыки для решения максимально широкого диапазона жизненных задач в различных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сферах человеческой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деятельности, общения и социальных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отношений.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48390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Душа - Музыка без слов (mp3ostrov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43625" y="635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Фариза\Saved Games\Desktop\slide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 flipH="1">
            <a:off x="467544" y="1988840"/>
            <a:ext cx="828092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Нельзя человека научить на всю жизнь,  его надо научить учиться всю жизнь!»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К. Д. Ушинский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870611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638132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cs typeface="Mongolian Baiti" panose="03000500000000000000" pitchFamily="66" charset="0"/>
              </a:rPr>
              <a:t>Функциональная грамотность </a:t>
            </a:r>
            <a:r>
              <a:rPr lang="ru-RU" sz="4400" u="sng" dirty="0" smtClean="0">
                <a:solidFill>
                  <a:srgbClr val="C00000"/>
                </a:solidFill>
                <a:cs typeface="Mongolian Baiti" panose="03000500000000000000" pitchFamily="66" charset="0"/>
              </a:rPr>
              <a:t>помогает</a:t>
            </a:r>
            <a:r>
              <a:rPr lang="ru-RU" sz="4900" u="sng" dirty="0" smtClean="0">
                <a:solidFill>
                  <a:srgbClr val="C00000"/>
                </a:solidFill>
                <a:cs typeface="Mongolian Baiti" panose="03000500000000000000" pitchFamily="66" charset="0"/>
              </a:rPr>
              <a:t>:</a:t>
            </a:r>
            <a:br>
              <a:rPr lang="ru-RU" sz="4900" u="sng" dirty="0" smtClean="0">
                <a:solidFill>
                  <a:srgbClr val="C00000"/>
                </a:solidFill>
                <a:cs typeface="Mongolian Baiti" panose="03000500000000000000" pitchFamily="66" charset="0"/>
              </a:rPr>
            </a:br>
            <a:r>
              <a:rPr lang="ru-RU" sz="4800" dirty="0" smtClean="0">
                <a:solidFill>
                  <a:srgbClr val="C00000"/>
                </a:solidFill>
                <a:cs typeface="Mongolian Baiti" panose="03000500000000000000" pitchFamily="66" charset="0"/>
              </a:rPr>
              <a:t/>
            </a:r>
            <a:br>
              <a:rPr lang="ru-RU" sz="4800" dirty="0" smtClean="0">
                <a:solidFill>
                  <a:srgbClr val="C00000"/>
                </a:solidFill>
                <a:cs typeface="Mongolian Baiti" panose="03000500000000000000" pitchFamily="66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*адекватно выбрать будущую профессию;</a:t>
            </a:r>
            <a:b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*решать бытовые задачи;</a:t>
            </a:r>
            <a:b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*взаимодействовать с людьми;</a:t>
            </a:r>
            <a:b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*организовывать деловые контакты;</a:t>
            </a:r>
            <a:b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*выбирать программы досуга;</a:t>
            </a:r>
            <a:b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*ответственно относиться к обязанностям гражданина;</a:t>
            </a:r>
            <a:b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*ориентироваться в культурном пространстве;</a:t>
            </a:r>
            <a:b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*контактировать с различными социальными структурами организациями;</a:t>
            </a:r>
            <a:b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*взаимодействовать с природной средой.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65251"/>
      </p:ext>
    </p:extLst>
  </p:cSld>
  <p:clrMapOvr>
    <a:masterClrMapping/>
  </p:clrMapOvr>
  <p:transition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223224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ПЯТЬ </a:t>
            </a:r>
            <a: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  <a:t>способов становления функциональной грамотности:</a:t>
            </a:r>
            <a:br>
              <a:rPr lang="ru-RU" b="1" dirty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endParaRPr lang="ru-RU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504" y="2276872"/>
            <a:ext cx="9036496" cy="4392488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Мыслить критично.</a:t>
            </a:r>
          </a:p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Развивать коммуникативные навыки.</a:t>
            </a:r>
          </a:p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Участвовать в дискуссиях.</a:t>
            </a:r>
          </a:p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Расширять кругозор.</a:t>
            </a:r>
          </a:p>
          <a:p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Организовывать процесс познания.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98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3" name="Picture 3" descr="C:\Users\Фариза\Saved Games\Desktop\0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1041" y="-315416"/>
            <a:ext cx="9564554" cy="7173416"/>
          </a:xfrm>
          <a:prstGeom prst="rect">
            <a:avLst/>
          </a:prstGeom>
          <a:noFill/>
        </p:spPr>
      </p:pic>
      <p:pic>
        <p:nvPicPr>
          <p:cNvPr id="5" name="Picture 6" descr="https://fsd.multiurok.ru/html/2019/03/21/s_5c93aff170e95/img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575"/>
            <a:ext cx="8866312" cy="664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09631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 Составь из палочек геометрическую фигуру.  Переложи три палочки таким образом, чтобы  получилось 7 квадратов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77845" cy="643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60641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В автобус помещается 45 пассажиров. Сколько потребуется автобусов, чтобы перевезти 235 пассажиров?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25691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630874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омики  Дорисуй в пустых клетках предметы таким образом, чтобы в каждой строке и в каждом столбике было по 5 разных предмета 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3327"/>
            <a:ext cx="8458699" cy="634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24580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рузья помогли Кар-Карычу расставить цветы под систему освещения. Чтобы специальные лампы стали освещать цветы, нужно чтобы нагрелась обычная лампа. Кар-Карыч заметил, что специальная лампа не освещает цветы. Помоги ему понять, в чём проблема. Обведи букву выбранного ответа. А. Кар-Карыч не ввернул обычную лампу Б. Шнур к лампе порвался В. Кар-Карыч забыл включить вилку в розетку Г. Кар-Карыч отсоединил специальную лампу Д. Шнур от розетки порван Грамотность при решении бытовых проблем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3873"/>
            <a:ext cx="8712968" cy="653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80683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d.multiurok.ru/html/2022/12/17/s_639e1d736e914/phpHXzOGu_Roditelskoe-sobranie-na-temu_html_455ce07141c5c7d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136904" cy="6480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391901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d.multiurok.ru/html/2022/12/17/s_639e1d736e914/phpHXzOGu_Roditelskoe-sobranie-na-temu_html_4bd37197a8cfb0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0"/>
            <a:ext cx="5723610" cy="66750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63825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d.multiurok.ru/html/2022/12/17/s_639e1d736e914/phpHXzOGu_Roditelskoe-sobranie-na-temu_html_373cb4460ce7bed7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5544616" cy="6741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fsd.multiurok.ru/html/2022/12/17/s_639e1d736e914/phpHXzOGu_Roditelskoe-sobranie-na-temu_html_373cb4460ce7bed7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26528"/>
            <a:ext cx="5616624" cy="68845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484987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d.multiurok.ru/html/2022/12/17/s_639e1d736e914/phpHXzOGu_Roditelskoe-sobranie-na-temu_html_bba469a3e47ea67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5606032" cy="64841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670714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134076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Портрет выпускника 21 века со сформированной функциональной грамотностью</a:t>
            </a:r>
            <a:r>
              <a:rPr lang="ru-RU" sz="2400" dirty="0">
                <a:solidFill>
                  <a:srgbClr val="C00000"/>
                </a:solidFill>
              </a:rPr>
              <a:t> 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73975" y="1530395"/>
            <a:ext cx="7262521" cy="5184576"/>
          </a:xfrm>
        </p:spPr>
        <p:txBody>
          <a:bodyPr>
            <a:normAutofit fontScale="92500"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*Общая грамотность.</a:t>
            </a:r>
          </a:p>
          <a:p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грамотность.</a:t>
            </a:r>
          </a:p>
          <a:p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Коммуникативная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грамотность.</a:t>
            </a:r>
          </a:p>
          <a:p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грамотность.</a:t>
            </a:r>
          </a:p>
          <a:p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Грамотность при решении бытовых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проблем.</a:t>
            </a:r>
          </a:p>
          <a:p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Грамотность действий в чрезвычайных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ситуациях.</a:t>
            </a:r>
          </a:p>
          <a:p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Владение иностранными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языками.</a:t>
            </a:r>
          </a:p>
          <a:p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Правовая и общественно-политическая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грамотность.</a:t>
            </a:r>
          </a:p>
          <a:p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098" name="Picture 2" descr="Школьники картинки - 74 фото - картинки и рисунки: скачать бесплатн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" y="4616806"/>
            <a:ext cx="1773458" cy="224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37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3" name="Picture 3" descr="C:\Users\Фариза\Saved Games\Desktop\0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787</TotalTime>
  <Words>218</Words>
  <Application>Microsoft Office PowerPoint</Application>
  <PresentationFormat>Экран (4:3)</PresentationFormat>
  <Paragraphs>43</Paragraphs>
  <Slides>22</Slides>
  <Notes>0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Arial Narrow</vt:lpstr>
      <vt:lpstr>Bookman Old Style</vt:lpstr>
      <vt:lpstr>Calibri</vt:lpstr>
      <vt:lpstr>Mongolian Baiti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Функциональная грамотность помогает:  *адекватно выбрать будущую профессию; *решать бытовые задачи; *взаимодействовать с людьми; *организовывать деловые контакты; *выбирать программы досуга; *ответственно относиться к обязанностям гражданина; *ориентироваться в культурном пространстве; *контактировать с различными социальными структурами организациями; *взаимодействовать с природной средой.</vt:lpstr>
      <vt:lpstr>Презентация PowerPoint</vt:lpstr>
      <vt:lpstr>ПЯТЬ способов становления функциональной грамотности: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Портрет выпускника 21 века со сформированной функциональной грамотностью 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Фариза</dc:creator>
  <cp:lastModifiedBy>ELIS-KOT</cp:lastModifiedBy>
  <cp:revision>81</cp:revision>
  <dcterms:created xsi:type="dcterms:W3CDTF">2018-03-24T07:11:34Z</dcterms:created>
  <dcterms:modified xsi:type="dcterms:W3CDTF">2023-01-17T10:18:16Z</dcterms:modified>
</cp:coreProperties>
</file>