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theme/theme4.xml" ContentType="application/vnd.openxmlformats-officedocument.theme+xml"/>
  <Override PartName="/ppt/theme/theme5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  <p:sldMasterId id="2147483672" r:id="rId3"/>
    <p:sldMasterId id="2147483684" r:id="rId4"/>
  </p:sldMasterIdLst>
  <p:notesMasterIdLst>
    <p:notesMasterId r:id="rId21"/>
  </p:notesMasterIdLst>
  <p:sldIdLst>
    <p:sldId id="291" r:id="rId5"/>
    <p:sldId id="292" r:id="rId6"/>
    <p:sldId id="268" r:id="rId7"/>
    <p:sldId id="293" r:id="rId8"/>
    <p:sldId id="269" r:id="rId9"/>
    <p:sldId id="278" r:id="rId10"/>
    <p:sldId id="273" r:id="rId11"/>
    <p:sldId id="274" r:id="rId12"/>
    <p:sldId id="281" r:id="rId13"/>
    <p:sldId id="294" r:id="rId14"/>
    <p:sldId id="276" r:id="rId15"/>
    <p:sldId id="287" r:id="rId16"/>
    <p:sldId id="284" r:id="rId17"/>
    <p:sldId id="286" r:id="rId18"/>
    <p:sldId id="288" r:id="rId19"/>
    <p:sldId id="290" r:id="rId20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6" d="100"/>
          <a:sy n="86" d="100"/>
        </p:scale>
        <p:origin x="1122" y="6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3" Type="http://schemas.openxmlformats.org/officeDocument/2006/relationships/slideMaster" Target="slideMasters/slideMaster3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theme" Target="theme/theme1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viewProps" Target="viewProp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5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8953B31-2F70-4480-A453-169BEAB059B8}" type="datetimeFigureOut">
              <a:rPr lang="ru-RU" smtClean="0"/>
              <a:t>24.01.2021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6922D2C-9A9C-4A81-BBD1-D55FCDFCA12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3408499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922D2C-9A9C-4A81-BBD1-D55FCDFCA12A}" type="slidenum">
              <a:rPr lang="ru-RU" smtClean="0"/>
              <a:t>8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9068273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C613E2-741F-4741-9A85-0791A42FB666}" type="datetimeFigureOut">
              <a:rPr lang="ru-RU" smtClean="0"/>
              <a:t>24.01.2021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2290F6-EDC2-488A-AB60-2D6FD03FFF5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4535490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C613E2-741F-4741-9A85-0791A42FB666}" type="datetimeFigureOut">
              <a:rPr lang="ru-RU" smtClean="0"/>
              <a:t>24.01.2021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2290F6-EDC2-488A-AB60-2D6FD03FFF5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8969563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C613E2-741F-4741-9A85-0791A42FB666}" type="datetimeFigureOut">
              <a:rPr lang="ru-RU" smtClean="0"/>
              <a:t>24.01.2021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2290F6-EDC2-488A-AB60-2D6FD03FFF5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4750040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C613E2-741F-4741-9A85-0791A42FB666}" type="datetimeFigureOut">
              <a:rPr lang="ru-RU" smtClean="0"/>
              <a:t>24.01.2021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2290F6-EDC2-488A-AB60-2D6FD03FFF5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5014190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C613E2-741F-4741-9A85-0791A42FB666}" type="datetimeFigureOut">
              <a:rPr lang="ru-RU" smtClean="0"/>
              <a:t>24.01.2021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2290F6-EDC2-488A-AB60-2D6FD03FFF5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1343131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C613E2-741F-4741-9A85-0791A42FB666}" type="datetimeFigureOut">
              <a:rPr lang="ru-RU" smtClean="0"/>
              <a:t>24.01.2021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2290F6-EDC2-488A-AB60-2D6FD03FFF5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5680979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C613E2-741F-4741-9A85-0791A42FB666}" type="datetimeFigureOut">
              <a:rPr lang="ru-RU" smtClean="0"/>
              <a:t>24.01.2021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2290F6-EDC2-488A-AB60-2D6FD03FFF5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8633975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C613E2-741F-4741-9A85-0791A42FB666}" type="datetimeFigureOut">
              <a:rPr lang="ru-RU" smtClean="0"/>
              <a:t>24.01.2021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2290F6-EDC2-488A-AB60-2D6FD03FFF5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8941037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C613E2-741F-4741-9A85-0791A42FB666}" type="datetimeFigureOut">
              <a:rPr lang="ru-RU" smtClean="0"/>
              <a:t>24.01.2021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2290F6-EDC2-488A-AB60-2D6FD03FFF5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9138224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C613E2-741F-4741-9A85-0791A42FB666}" type="datetimeFigureOut">
              <a:rPr lang="ru-RU" smtClean="0"/>
              <a:t>24.01.2021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2290F6-EDC2-488A-AB60-2D6FD03FFF5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9882871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C613E2-741F-4741-9A85-0791A42FB666}" type="datetimeFigureOut">
              <a:rPr lang="ru-RU" smtClean="0"/>
              <a:t>24.01.2021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2290F6-EDC2-488A-AB60-2D6FD03FFF5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3471245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DE1FE6-A1BF-45D5-B2EF-37E8BB9EC1E5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24.01.2021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AAF923-DEB6-474B-8C63-E69A5BC842CB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7441861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DE1FE6-A1BF-45D5-B2EF-37E8BB9EC1E5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24.01.2021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AAF923-DEB6-474B-8C63-E69A5BC842CB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24399399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DE1FE6-A1BF-45D5-B2EF-37E8BB9EC1E5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24.01.2021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AAF923-DEB6-474B-8C63-E69A5BC842CB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01872677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DE1FE6-A1BF-45D5-B2EF-37E8BB9EC1E5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24.01.2021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AAF923-DEB6-474B-8C63-E69A5BC842CB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76409414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DE1FE6-A1BF-45D5-B2EF-37E8BB9EC1E5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24.01.2021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AAF923-DEB6-474B-8C63-E69A5BC842CB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29982167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DE1FE6-A1BF-45D5-B2EF-37E8BB9EC1E5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24.01.2021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AAF923-DEB6-474B-8C63-E69A5BC842CB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79735612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DE1FE6-A1BF-45D5-B2EF-37E8BB9EC1E5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24.01.2021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AAF923-DEB6-474B-8C63-E69A5BC842CB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35380792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DE1FE6-A1BF-45D5-B2EF-37E8BB9EC1E5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24.01.2021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AAF923-DEB6-474B-8C63-E69A5BC842CB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91677349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DE1FE6-A1BF-45D5-B2EF-37E8BB9EC1E5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24.01.2021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AAF923-DEB6-474B-8C63-E69A5BC842CB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98604586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DE1FE6-A1BF-45D5-B2EF-37E8BB9EC1E5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24.01.2021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AAF923-DEB6-474B-8C63-E69A5BC842CB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33059118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DE1FE6-A1BF-45D5-B2EF-37E8BB9EC1E5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24.01.2021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AAF923-DEB6-474B-8C63-E69A5BC842CB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71186277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DE1FE6-A1BF-45D5-B2EF-37E8BB9EC1E5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24.01.2021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AAF923-DEB6-474B-8C63-E69A5BC842CB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92583140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DE1FE6-A1BF-45D5-B2EF-37E8BB9EC1E5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24.01.2021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AAF923-DEB6-474B-8C63-E69A5BC842CB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51553230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DE1FE6-A1BF-45D5-B2EF-37E8BB9EC1E5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24.01.2021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AAF923-DEB6-474B-8C63-E69A5BC842CB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14936768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DE1FE6-A1BF-45D5-B2EF-37E8BB9EC1E5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24.01.2021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AAF923-DEB6-474B-8C63-E69A5BC842CB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45936780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DE1FE6-A1BF-45D5-B2EF-37E8BB9EC1E5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24.01.2021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AAF923-DEB6-474B-8C63-E69A5BC842CB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92864509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DE1FE6-A1BF-45D5-B2EF-37E8BB9EC1E5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24.01.2021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AAF923-DEB6-474B-8C63-E69A5BC842CB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26425785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DE1FE6-A1BF-45D5-B2EF-37E8BB9EC1E5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24.01.2021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AAF923-DEB6-474B-8C63-E69A5BC842CB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03252883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DE1FE6-A1BF-45D5-B2EF-37E8BB9EC1E5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24.01.2021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AAF923-DEB6-474B-8C63-E69A5BC842CB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31385054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DE1FE6-A1BF-45D5-B2EF-37E8BB9EC1E5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24.01.2021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AAF923-DEB6-474B-8C63-E69A5BC842CB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41097157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DE1FE6-A1BF-45D5-B2EF-37E8BB9EC1E5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24.01.2021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AAF923-DEB6-474B-8C63-E69A5BC842CB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20371902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DE1FE6-A1BF-45D5-B2EF-37E8BB9EC1E5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24.01.2021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AAF923-DEB6-474B-8C63-E69A5BC842CB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82622037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DE1FE6-A1BF-45D5-B2EF-37E8BB9EC1E5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24.01.2021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AAF923-DEB6-474B-8C63-E69A5BC842CB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78278083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DE1FE6-A1BF-45D5-B2EF-37E8BB9EC1E5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24.01.2021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AAF923-DEB6-474B-8C63-E69A5BC842CB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79345656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DE1FE6-A1BF-45D5-B2EF-37E8BB9EC1E5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24.01.2021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AAF923-DEB6-474B-8C63-E69A5BC842CB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17748173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DE1FE6-A1BF-45D5-B2EF-37E8BB9EC1E5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24.01.2021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AAF923-DEB6-474B-8C63-E69A5BC842CB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54494180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DE1FE6-A1BF-45D5-B2EF-37E8BB9EC1E5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24.01.2021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AAF923-DEB6-474B-8C63-E69A5BC842CB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95099537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DE1FE6-A1BF-45D5-B2EF-37E8BB9EC1E5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24.01.2021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AAF923-DEB6-474B-8C63-E69A5BC842CB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37403380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DE1FE6-A1BF-45D5-B2EF-37E8BB9EC1E5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24.01.2021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AAF923-DEB6-474B-8C63-E69A5BC842CB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69668025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DE1FE6-A1BF-45D5-B2EF-37E8BB9EC1E5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24.01.2021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AAF923-DEB6-474B-8C63-E69A5BC842CB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88010675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DE1FE6-A1BF-45D5-B2EF-37E8BB9EC1E5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24.01.2021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AAF923-DEB6-474B-8C63-E69A5BC842CB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33354302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DE1FE6-A1BF-45D5-B2EF-37E8BB9EC1E5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24.01.2021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AAF923-DEB6-474B-8C63-E69A5BC842CB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76948713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DE1FE6-A1BF-45D5-B2EF-37E8BB9EC1E5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24.01.2021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AAF923-DEB6-474B-8C63-E69A5BC842CB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2353930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1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6.xml"/><Relationship Id="rId7" Type="http://schemas.openxmlformats.org/officeDocument/2006/relationships/slideLayout" Target="../slideLayouts/slideLayout40.xml"/><Relationship Id="rId12" Type="http://schemas.openxmlformats.org/officeDocument/2006/relationships/theme" Target="../theme/theme4.xml"/><Relationship Id="rId2" Type="http://schemas.openxmlformats.org/officeDocument/2006/relationships/slideLayout" Target="../slideLayouts/slideLayout35.xml"/><Relationship Id="rId1" Type="http://schemas.openxmlformats.org/officeDocument/2006/relationships/slideLayout" Target="../slideLayouts/slideLayout34.xml"/><Relationship Id="rId6" Type="http://schemas.openxmlformats.org/officeDocument/2006/relationships/slideLayout" Target="../slideLayouts/slideLayout39.xml"/><Relationship Id="rId11" Type="http://schemas.openxmlformats.org/officeDocument/2006/relationships/slideLayout" Target="../slideLayouts/slideLayout44.xml"/><Relationship Id="rId5" Type="http://schemas.openxmlformats.org/officeDocument/2006/relationships/slideLayout" Target="../slideLayouts/slideLayout38.xml"/><Relationship Id="rId10" Type="http://schemas.openxmlformats.org/officeDocument/2006/relationships/slideLayout" Target="../slideLayouts/slideLayout43.xml"/><Relationship Id="rId4" Type="http://schemas.openxmlformats.org/officeDocument/2006/relationships/slideLayout" Target="../slideLayouts/slideLayout37.xml"/><Relationship Id="rId9" Type="http://schemas.openxmlformats.org/officeDocument/2006/relationships/slideLayout" Target="../slideLayouts/slideLayout4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 l="-6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2C613E2-741F-4741-9A85-0791A42FB666}" type="datetimeFigureOut">
              <a:rPr lang="ru-RU" smtClean="0"/>
              <a:t>24.01.2021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52290F6-EDC2-488A-AB60-2D6FD03FFF5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96036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 l="-6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ADE1FE6-A1BF-45D5-B2EF-37E8BB9EC1E5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24.01.2021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FAAF923-DEB6-474B-8C63-E69A5BC842CB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2647009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 l="-6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ADE1FE6-A1BF-45D5-B2EF-37E8BB9EC1E5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24.01.2021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FAAF923-DEB6-474B-8C63-E69A5BC842CB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8925657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 l="-6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ADE1FE6-A1BF-45D5-B2EF-37E8BB9EC1E5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24.01.2021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FAAF923-DEB6-474B-8C63-E69A5BC842CB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8385706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7" Type="http://schemas.openxmlformats.org/officeDocument/2006/relationships/image" Target="../media/image8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7.jpeg"/><Relationship Id="rId5" Type="http://schemas.openxmlformats.org/officeDocument/2006/relationships/image" Target="../media/image6.jpeg"/><Relationship Id="rId4" Type="http://schemas.openxmlformats.org/officeDocument/2006/relationships/image" Target="../media/image5.jpe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8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9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5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35.xml"/><Relationship Id="rId4" Type="http://schemas.openxmlformats.org/officeDocument/2006/relationships/image" Target="../media/image12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35.xml"/><Relationship Id="rId4" Type="http://schemas.openxmlformats.org/officeDocument/2006/relationships/image" Target="../media/image14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35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5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5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5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35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35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5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755576" y="1340768"/>
            <a:ext cx="7772400" cy="1470025"/>
          </a:xfrm>
        </p:spPr>
        <p:txBody>
          <a:bodyPr/>
          <a:lstStyle/>
          <a:p>
            <a:r>
              <a:rPr lang="ru-RU" b="1" dirty="0" smtClean="0">
                <a:solidFill>
                  <a:srgbClr val="0070C0"/>
                </a:solidFill>
              </a:rPr>
              <a:t>Урок литературного чтения</a:t>
            </a:r>
            <a:br>
              <a:rPr lang="ru-RU" b="1" dirty="0" smtClean="0">
                <a:solidFill>
                  <a:srgbClr val="0070C0"/>
                </a:solidFill>
              </a:rPr>
            </a:br>
            <a:r>
              <a:rPr lang="ru-RU" b="1" dirty="0" smtClean="0">
                <a:solidFill>
                  <a:srgbClr val="0070C0"/>
                </a:solidFill>
              </a:rPr>
              <a:t>3 класс УМК Школа России</a:t>
            </a:r>
            <a:endParaRPr lang="ru-RU" b="1" dirty="0">
              <a:solidFill>
                <a:srgbClr val="0070C0"/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3563888" y="5661248"/>
            <a:ext cx="6400800" cy="1752600"/>
          </a:xfrm>
        </p:spPr>
        <p:txBody>
          <a:bodyPr/>
          <a:lstStyle/>
          <a:p>
            <a:r>
              <a:rPr lang="ru-RU" dirty="0" smtClean="0">
                <a:solidFill>
                  <a:srgbClr val="002060"/>
                </a:solidFill>
              </a:rPr>
              <a:t>Учитель: </a:t>
            </a:r>
            <a:r>
              <a:rPr lang="ru-RU" dirty="0" err="1" smtClean="0">
                <a:solidFill>
                  <a:srgbClr val="002060"/>
                </a:solidFill>
              </a:rPr>
              <a:t>Болгова</a:t>
            </a:r>
            <a:r>
              <a:rPr lang="ru-RU" dirty="0" smtClean="0">
                <a:solidFill>
                  <a:srgbClr val="002060"/>
                </a:solidFill>
              </a:rPr>
              <a:t> Н.В.</a:t>
            </a:r>
            <a:endParaRPr lang="ru-RU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500352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s://avatars.mds.yandex.net/get-zen_doc/920263/pub_5ad131fb9d5cb37e9865d2c5_5ad13211ad0f22927fbf4297/scale_120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578922"/>
            <a:ext cx="4547344" cy="46264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5148064" y="260648"/>
            <a:ext cx="3744416" cy="5262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dirty="0">
                <a:latin typeface="Arial" panose="020B0604020202020204" pitchFamily="34" charset="0"/>
              </a:rPr>
              <a:t>Лев Николаевич Толстой (1828–1910) — выдающийся русский писатель, публицист, мыслитель, один из великих романистов в мировой литературе. Биография </a:t>
            </a:r>
            <a:endParaRPr lang="ru-RU" sz="2400" dirty="0" smtClean="0">
              <a:latin typeface="Arial" panose="020B0604020202020204" pitchFamily="34" charset="0"/>
            </a:endParaRPr>
          </a:p>
          <a:p>
            <a:r>
              <a:rPr lang="ru-RU" sz="2400" dirty="0" smtClean="0">
                <a:latin typeface="Arial" panose="020B0604020202020204" pitchFamily="34" charset="0"/>
              </a:rPr>
              <a:t>Толстого </a:t>
            </a:r>
            <a:r>
              <a:rPr lang="ru-RU" sz="2400" dirty="0">
                <a:latin typeface="Arial" panose="020B0604020202020204" pitchFamily="34" charset="0"/>
              </a:rPr>
              <a:t>Льва Николаевича </a:t>
            </a:r>
            <a:r>
              <a:rPr lang="ru-RU" sz="2400" dirty="0" smtClean="0">
                <a:latin typeface="Arial" panose="020B0604020202020204" pitchFamily="34" charset="0"/>
              </a:rPr>
              <a:t>полна</a:t>
            </a:r>
          </a:p>
          <a:p>
            <a:r>
              <a:rPr lang="ru-RU" sz="2400" dirty="0" smtClean="0">
                <a:latin typeface="Arial" panose="020B0604020202020204" pitchFamily="34" charset="0"/>
              </a:rPr>
              <a:t>интересных </a:t>
            </a:r>
            <a:r>
              <a:rPr lang="ru-RU" sz="2400" dirty="0">
                <a:latin typeface="Arial" panose="020B0604020202020204" pitchFamily="34" charset="0"/>
              </a:rPr>
              <a:t>фактов и событий: он был выдающейся, уникальной личностью.</a:t>
            </a:r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val="31882196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 descr="Рисунок3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67544" y="332656"/>
            <a:ext cx="2251075" cy="278606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8203" name="Picture 11" descr="F:\портрет\1739b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699061" y="3897313"/>
            <a:ext cx="2143125" cy="276701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8204" name="Picture 12" descr="F:\портрет\381437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11560" y="3643313"/>
            <a:ext cx="2214562" cy="278923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5" name="Picture 12" descr="F:\портрет\Безымянный.bmp"/>
          <p:cNvPicPr>
            <a:picLocks noChangeAspect="1" noChangeArrowheads="1"/>
          </p:cNvPicPr>
          <p:nvPr/>
        </p:nvPicPr>
        <p:blipFill>
          <a:blip r:embed="rId5"/>
          <a:stretch>
            <a:fillRect/>
          </a:stretch>
        </p:blipFill>
        <p:spPr bwMode="auto">
          <a:xfrm>
            <a:off x="6516216" y="358954"/>
            <a:ext cx="2045984" cy="283368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8208" name="Picture 16" descr="F:\портрет\cardim902.jpg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6700227" y="3897313"/>
            <a:ext cx="2079625" cy="266382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4106" name="Рисунок 23" descr="0806522.jpg"/>
          <p:cNvPicPr>
            <a:picLocks noChangeAspect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3661672" y="692696"/>
            <a:ext cx="2127250" cy="2786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2709300051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https://ds04.infourok.ru/uploads/ex/02e0/000baf27-45acea54/2/img8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332656"/>
            <a:ext cx="8568952" cy="61206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539552" y="5301208"/>
            <a:ext cx="2664296" cy="72008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Прямоугольник 2"/>
          <p:cNvSpPr/>
          <p:nvPr/>
        </p:nvSpPr>
        <p:spPr>
          <a:xfrm>
            <a:off x="3635896" y="2564904"/>
            <a:ext cx="4968552" cy="288032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8849613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Прямоугольник 5"/>
          <p:cNvSpPr/>
          <p:nvPr/>
        </p:nvSpPr>
        <p:spPr>
          <a:xfrm>
            <a:off x="0" y="0"/>
            <a:ext cx="9144000" cy="286232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ru-RU" sz="6000" i="1" spc="-300" smtClean="0">
                <a:ln w="9000" cmpd="sng">
                  <a:solidFill>
                    <a:srgbClr val="8064A2">
                      <a:shade val="50000"/>
                      <a:satMod val="120000"/>
                    </a:srgbClr>
                  </a:solidFill>
                  <a:prstDash val="solid"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12700" stA="28000" endPos="45000" dist="1000" dir="5400000" sy="-100000" algn="bl" rotWithShape="0"/>
                </a:effectLst>
                <a:latin typeface="Constantia" pitchFamily="18" charset="0"/>
              </a:rPr>
              <a:t> </a:t>
            </a:r>
          </a:p>
          <a:p>
            <a:pPr algn="ctr">
              <a:defRPr/>
            </a:pPr>
            <a:r>
              <a:rPr lang="ru-RU" sz="6000" i="1" spc="-300" smtClean="0">
                <a:ln w="9000" cmpd="sng">
                  <a:solidFill>
                    <a:srgbClr val="8064A2">
                      <a:shade val="50000"/>
                      <a:satMod val="120000"/>
                    </a:srgbClr>
                  </a:solidFill>
                  <a:prstDash val="solid"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12700" stA="28000" endPos="45000" dist="1000" dir="5400000" sy="-100000" algn="bl" rotWithShape="0"/>
                </a:effectLst>
                <a:latin typeface="Constantia" pitchFamily="18" charset="0"/>
              </a:rPr>
              <a:t>Лев </a:t>
            </a:r>
            <a:r>
              <a:rPr lang="ru-RU" sz="6000" i="1" spc="-300" dirty="0" smtClean="0">
                <a:ln w="9000" cmpd="sng">
                  <a:solidFill>
                    <a:srgbClr val="8064A2">
                      <a:shade val="50000"/>
                      <a:satMod val="120000"/>
                    </a:srgbClr>
                  </a:solidFill>
                  <a:prstDash val="solid"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12700" stA="28000" endPos="45000" dist="1000" dir="5400000" sy="-100000" algn="bl" rotWithShape="0"/>
                </a:effectLst>
                <a:latin typeface="Constantia" pitchFamily="18" charset="0"/>
              </a:rPr>
              <a:t>Николаевич Толстой  </a:t>
            </a:r>
          </a:p>
          <a:p>
            <a:pPr algn="ctr">
              <a:defRPr/>
            </a:pPr>
            <a:r>
              <a:rPr lang="ru-RU" sz="6000" i="1" spc="-300" dirty="0" smtClean="0">
                <a:ln w="9000" cmpd="sng">
                  <a:solidFill>
                    <a:srgbClr val="8064A2">
                      <a:shade val="50000"/>
                      <a:satMod val="120000"/>
                    </a:srgbClr>
                  </a:solidFill>
                  <a:prstDash val="solid"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12700" stA="28000" endPos="45000" dist="1000" dir="5400000" sy="-100000" algn="bl" rotWithShape="0"/>
                </a:effectLst>
                <a:latin typeface="Constantia" pitchFamily="18" charset="0"/>
              </a:rPr>
              <a:t> « Акула»</a:t>
            </a:r>
            <a:endParaRPr lang="ru-RU" sz="6000" i="1" spc="-300" dirty="0">
              <a:ln w="9000" cmpd="sng">
                <a:solidFill>
                  <a:srgbClr val="8064A2">
                    <a:shade val="50000"/>
                    <a:satMod val="120000"/>
                  </a:srgbClr>
                </a:solidFill>
                <a:prstDash val="solid"/>
              </a:ln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  <a:reflection blurRad="12700" stA="28000" endPos="45000" dist="1000" dir="5400000" sy="-100000" algn="bl" rotWithShape="0"/>
              </a:effectLst>
              <a:latin typeface="Constantia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2957478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24066" y="188640"/>
            <a:ext cx="8229600" cy="1143000"/>
          </a:xfrm>
        </p:spPr>
        <p:txBody>
          <a:bodyPr/>
          <a:lstStyle/>
          <a:p>
            <a:r>
              <a:rPr lang="ru-RU" dirty="0" smtClean="0"/>
              <a:t>Задачи урока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41226" y="1311092"/>
            <a:ext cx="8435280" cy="4525963"/>
          </a:xfrm>
        </p:spPr>
        <p:txBody>
          <a:bodyPr>
            <a:normAutofit/>
          </a:bodyPr>
          <a:lstStyle/>
          <a:p>
            <a:pPr marL="0" indent="0">
              <a:spcAft>
                <a:spcPts val="0"/>
              </a:spcAft>
              <a:buNone/>
            </a:pPr>
            <a:r>
              <a:rPr lang="ru-RU" sz="4000" dirty="0" smtClean="0">
                <a:solidFill>
                  <a:srgbClr val="000000"/>
                </a:solidFill>
                <a:latin typeface="Times New Roman"/>
                <a:ea typeface="Times New Roman"/>
              </a:rPr>
              <a:t>1)Прочитать  произведение «Акула».</a:t>
            </a:r>
          </a:p>
          <a:p>
            <a:pPr marL="0" indent="0">
              <a:spcAft>
                <a:spcPts val="0"/>
              </a:spcAft>
              <a:buNone/>
            </a:pPr>
            <a:r>
              <a:rPr lang="ru-RU" sz="4000" dirty="0" smtClean="0">
                <a:solidFill>
                  <a:srgbClr val="000000"/>
                </a:solidFill>
                <a:latin typeface="Times New Roman"/>
                <a:ea typeface="Times New Roman"/>
              </a:rPr>
              <a:t>2)Учиться </a:t>
            </a:r>
            <a:r>
              <a:rPr lang="ru-RU" sz="4000" dirty="0">
                <a:solidFill>
                  <a:srgbClr val="000000"/>
                </a:solidFill>
                <a:latin typeface="Times New Roman"/>
                <a:ea typeface="Times New Roman"/>
              </a:rPr>
              <a:t>правильно, выразительно читать произведение и анализировать его.</a:t>
            </a:r>
            <a:endParaRPr lang="ru-RU" sz="4000" dirty="0">
              <a:latin typeface="Times New Roman"/>
              <a:ea typeface="Times New Roman"/>
            </a:endParaRPr>
          </a:p>
          <a:p>
            <a:pPr marL="0" indent="0">
              <a:buNone/>
            </a:pPr>
            <a:endParaRPr lang="ru-RU" sz="4000" dirty="0"/>
          </a:p>
        </p:txBody>
      </p:sp>
    </p:spTree>
    <p:extLst>
      <p:ext uri="{BB962C8B-B14F-4D97-AF65-F5344CB8AC3E}">
        <p14:creationId xmlns:p14="http://schemas.microsoft.com/office/powerpoint/2010/main" val="32076582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5536" y="109603"/>
            <a:ext cx="8229600" cy="1143000"/>
          </a:xfrm>
        </p:spPr>
        <p:txBody>
          <a:bodyPr/>
          <a:lstStyle/>
          <a:p>
            <a:r>
              <a:rPr lang="ru-RU" b="1" dirty="0" smtClean="0">
                <a:solidFill>
                  <a:srgbClr val="0070C0"/>
                </a:solidFill>
              </a:rPr>
              <a:t>Словарная работа</a:t>
            </a:r>
            <a:endParaRPr lang="ru-RU" b="1" dirty="0">
              <a:solidFill>
                <a:srgbClr val="0070C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79512" y="1288238"/>
            <a:ext cx="8229600" cy="4525963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ru-RU" sz="3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Сахара</a:t>
            </a:r>
            <a:r>
              <a:rPr lang="ru-RU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– пустыня в </a:t>
            </a:r>
          </a:p>
          <a:p>
            <a:pPr marL="0" indent="0">
              <a:buNone/>
            </a:pPr>
            <a:r>
              <a:rPr lang="ru-RU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Африке.</a:t>
            </a:r>
          </a:p>
          <a:p>
            <a:pPr marL="0" indent="0">
              <a:buNone/>
            </a:pP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ru-RU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ru-RU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Парус – надуваемое ветром </a:t>
            </a:r>
          </a:p>
          <a:p>
            <a:pPr marL="0" indent="0">
              <a:buNone/>
            </a:pP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полотнище из плотной ткани.</a:t>
            </a:r>
            <a:endParaRPr lang="ru-R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96136" y="1246223"/>
            <a:ext cx="2998787" cy="22494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" name="Picture 5" descr="афр2"/>
          <p:cNvPicPr>
            <a:picLocks noChangeAspect="1" noChangeArrowheads="1"/>
          </p:cNvPicPr>
          <p:nvPr/>
        </p:nvPicPr>
        <p:blipFill>
          <a:blip r:embed="rId3"/>
          <a:stretch>
            <a:fillRect/>
          </a:stretch>
        </p:blipFill>
        <p:spPr bwMode="auto">
          <a:xfrm>
            <a:off x="5603792" y="1124744"/>
            <a:ext cx="3383473" cy="391662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098" name="Picture 2" descr="http://xn--39-vlcidmgo1a7b.xn--p1ai/image/cache/catalog/fotooboi/tehnika/tehnika30-1000x750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24944"/>
            <a:ext cx="5940152" cy="37747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722174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96476"/>
            <a:ext cx="8229600" cy="1143000"/>
          </a:xfrm>
        </p:spPr>
        <p:txBody>
          <a:bodyPr/>
          <a:lstStyle/>
          <a:p>
            <a:r>
              <a:rPr lang="ru-RU" b="1" dirty="0" smtClean="0">
                <a:solidFill>
                  <a:srgbClr val="0070C0"/>
                </a:solidFill>
              </a:rPr>
              <a:t>Словарная работа</a:t>
            </a:r>
            <a:endParaRPr lang="ru-RU" b="1" dirty="0">
              <a:solidFill>
                <a:srgbClr val="0070C0"/>
              </a:solidFill>
            </a:endParaRPr>
          </a:p>
        </p:txBody>
      </p:sp>
      <p:sp>
        <p:nvSpPr>
          <p:cNvPr id="4" name="Объект 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spcAft>
                <a:spcPts val="0"/>
              </a:spcAft>
              <a:buNone/>
            </a:pPr>
            <a:r>
              <a:rPr lang="ru-RU" b="1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Артиллерист</a:t>
            </a:r>
            <a:r>
              <a:rPr lang="ru-RU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 -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 </a:t>
            </a:r>
            <a:r>
              <a:rPr lang="ru-RU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военнослужащий, </a:t>
            </a:r>
          </a:p>
          <a:p>
            <a:pPr marL="0" indent="0">
              <a:spcAft>
                <a:spcPts val="0"/>
              </a:spcAft>
              <a:buNone/>
            </a:pPr>
            <a:r>
              <a:rPr lang="ru-RU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который хорошо владеет </a:t>
            </a:r>
          </a:p>
          <a:p>
            <a:pPr marL="0" indent="0">
              <a:spcAft>
                <a:spcPts val="0"/>
              </a:spcAft>
              <a:buNone/>
            </a:pPr>
            <a:r>
              <a:rPr lang="ru-RU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стрельбой из пушки и миномёта.</a:t>
            </a:r>
            <a:endParaRPr lang="ru-RU" dirty="0">
              <a:latin typeface="Times New Roman" panose="02020603050405020304" pitchFamily="18" charset="0"/>
              <a:ea typeface="Times New Roman"/>
              <a:cs typeface="Times New Roman" panose="02020603050405020304" pitchFamily="18" charset="0"/>
            </a:endParaRPr>
          </a:p>
          <a:p>
            <a:pPr marL="0" indent="0">
              <a:spcAft>
                <a:spcPts val="0"/>
              </a:spcAft>
              <a:buNone/>
            </a:pPr>
            <a:endParaRPr lang="ru-RU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spcAft>
                <a:spcPts val="0"/>
              </a:spcAft>
              <a:buNone/>
            </a:pP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spcAft>
                <a:spcPts val="0"/>
              </a:spcAft>
              <a:buNone/>
            </a:pP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Палуба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- 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горизонтальное </a:t>
            </a:r>
            <a:endParaRPr lang="ru-RU" dirty="0" smtClean="0">
              <a:solidFill>
                <a:srgbClr val="000000"/>
              </a:solidFill>
              <a:latin typeface="Times New Roman" panose="02020603050405020304" pitchFamily="18" charset="0"/>
              <a:ea typeface="Times New Roman"/>
              <a:cs typeface="Times New Roman" panose="02020603050405020304" pitchFamily="18" charset="0"/>
            </a:endParaRPr>
          </a:p>
          <a:p>
            <a:pPr marL="0" indent="0">
              <a:spcAft>
                <a:spcPts val="0"/>
              </a:spcAft>
              <a:buNone/>
            </a:pPr>
            <a:r>
              <a:rPr lang="ru-RU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перекрытие 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в корпусе </a:t>
            </a:r>
            <a:r>
              <a:rPr lang="ru-RU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судна.</a:t>
            </a:r>
            <a:endParaRPr lang="ru-RU" dirty="0">
              <a:latin typeface="Times New Roman" panose="02020603050405020304" pitchFamily="18" charset="0"/>
              <a:ea typeface="Times New Roman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ru-RU" dirty="0"/>
          </a:p>
        </p:txBody>
      </p:sp>
      <p:pic>
        <p:nvPicPr>
          <p:cNvPr id="5122" name="Picture 2" descr="http://www.the-news.co/wp-content/uploads/DSCN1898-570x428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80112" y="4086296"/>
            <a:ext cx="3403098" cy="25553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6" name="Picture 6" descr="https://topwar.ru/uploads/posts/2015-10/1445868028_1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48064" y="1054277"/>
            <a:ext cx="3835146" cy="27565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528068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1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1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490066"/>
          </a:xfrm>
        </p:spPr>
        <p:txBody>
          <a:bodyPr>
            <a:normAutofit fontScale="90000"/>
          </a:bodyPr>
          <a:lstStyle/>
          <a:p>
            <a:r>
              <a:rPr lang="ru-RU" b="1" dirty="0">
                <a:solidFill>
                  <a:srgbClr val="0070C0"/>
                </a:solidFill>
              </a:rPr>
              <a:t>Словарная работа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07504" y="908720"/>
            <a:ext cx="8229600" cy="5289451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b="1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itchFamily="18" charset="0"/>
              </a:rPr>
              <a:t>Хобот</a:t>
            </a:r>
            <a:r>
              <a:rPr lang="ru-RU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itchFamily="18" charset="0"/>
              </a:rPr>
              <a:t> - упирающаяся </a:t>
            </a:r>
            <a:r>
              <a:rPr lang="ru-RU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в землю </a:t>
            </a:r>
            <a:endParaRPr lang="ru-RU" dirty="0" smtClean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r>
              <a:rPr lang="ru-RU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задняя часть пушки.</a:t>
            </a:r>
          </a:p>
          <a:p>
            <a:pPr marL="0" indent="0">
              <a:buNone/>
            </a:pPr>
            <a:endParaRPr lang="ru-RU" sz="2400" dirty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r>
              <a:rPr lang="ru-RU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Фитиль</a:t>
            </a:r>
            <a:r>
              <a:rPr lang="ru-RU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– шнур для</a:t>
            </a:r>
          </a:p>
          <a:p>
            <a:pPr marL="0" indent="0">
              <a:buNone/>
            </a:pPr>
            <a:r>
              <a:rPr lang="ru-RU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поджигания пороха.</a:t>
            </a:r>
          </a:p>
          <a:p>
            <a:pPr marL="0" indent="0">
              <a:buNone/>
            </a:pPr>
            <a:endParaRPr lang="ru-RU" sz="2400" dirty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endParaRPr lang="ru-RU" sz="2400" dirty="0" smtClean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r>
              <a:rPr lang="ru-RU" sz="36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Ропот</a:t>
            </a:r>
            <a:r>
              <a:rPr lang="ru-RU" sz="36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– недовольство, выражаемое негромкой речью.</a:t>
            </a:r>
            <a:endParaRPr lang="ru-RU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23711" y="972367"/>
            <a:ext cx="3403724" cy="13128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36133" y="2492896"/>
            <a:ext cx="3803650" cy="15605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4842468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err="1" smtClean="0">
                <a:solidFill>
                  <a:srgbClr val="0070C0"/>
                </a:solidFill>
              </a:rPr>
              <a:t>Физминутка</a:t>
            </a:r>
            <a:endParaRPr lang="ru-RU" dirty="0">
              <a:solidFill>
                <a:srgbClr val="0070C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ru-RU" sz="3600" dirty="0"/>
              <a:t>Море волнуется — раз! (Шагаем на месте.)</a:t>
            </a:r>
            <a:br>
              <a:rPr lang="ru-RU" sz="3600" dirty="0"/>
            </a:br>
            <a:r>
              <a:rPr lang="ru-RU" sz="3600" dirty="0"/>
              <a:t>Море волнуется — два! (Наклоны туловища влево-вправо.)</a:t>
            </a:r>
            <a:br>
              <a:rPr lang="ru-RU" sz="3600" dirty="0"/>
            </a:br>
            <a:r>
              <a:rPr lang="ru-RU" sz="3600" dirty="0"/>
              <a:t>Море волнуется — три! (Повороты туловища влево-вправо.)</a:t>
            </a:r>
            <a:br>
              <a:rPr lang="ru-RU" sz="3600" dirty="0"/>
            </a:br>
            <a:r>
              <a:rPr lang="ru-RU" sz="3600" dirty="0"/>
              <a:t>Морская фигура, на месте замри! (Присели.)</a:t>
            </a:r>
          </a:p>
        </p:txBody>
      </p:sp>
    </p:spTree>
    <p:extLst>
      <p:ext uri="{BB962C8B-B14F-4D97-AF65-F5344CB8AC3E}">
        <p14:creationId xmlns:p14="http://schemas.microsoft.com/office/powerpoint/2010/main" val="12903587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>
                <a:solidFill>
                  <a:srgbClr val="0070C0"/>
                </a:solidFill>
              </a:rPr>
              <a:t>Работа в парах</a:t>
            </a:r>
            <a:endParaRPr lang="ru-RU" dirty="0">
              <a:solidFill>
                <a:srgbClr val="0070C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Давайте восстановим последовательность </a:t>
            </a:r>
            <a:endParaRPr lang="ru-RU" dirty="0" smtClean="0">
              <a:solidFill>
                <a:srgbClr val="000000"/>
              </a:solidFill>
              <a:latin typeface="Times New Roman" panose="02020603050405020304" pitchFamily="18" charset="0"/>
              <a:ea typeface="Calibri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ru-RU" dirty="0" smtClean="0">
                <a:solidFill>
                  <a:srgbClr val="000000"/>
                </a:solidFill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событий 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в </a:t>
            </a:r>
            <a:r>
              <a:rPr lang="ru-RU" dirty="0" smtClean="0">
                <a:solidFill>
                  <a:srgbClr val="000000"/>
                </a:solidFill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рассказе.</a:t>
            </a:r>
          </a:p>
          <a:p>
            <a:pPr>
              <a:spcAft>
                <a:spcPts val="0"/>
              </a:spcAft>
            </a:pPr>
            <a:r>
              <a:rPr lang="ru-RU" b="1" i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Выстрел</a:t>
            </a:r>
            <a:r>
              <a:rPr lang="ru-RU" b="1" i="1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.</a:t>
            </a:r>
            <a:endParaRPr lang="ru-RU" b="1" dirty="0">
              <a:latin typeface="Times New Roman" panose="02020603050405020304" pitchFamily="18" charset="0"/>
              <a:ea typeface="Times New Roman"/>
              <a:cs typeface="Times New Roman" panose="02020603050405020304" pitchFamily="18" charset="0"/>
            </a:endParaRPr>
          </a:p>
          <a:p>
            <a:pPr>
              <a:spcAft>
                <a:spcPts val="0"/>
              </a:spcAft>
            </a:pPr>
            <a:r>
              <a:rPr lang="ru-RU" b="1" i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Мальчики в открытом море</a:t>
            </a:r>
            <a:r>
              <a:rPr lang="ru-RU" b="1" i="1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.</a:t>
            </a:r>
            <a:endParaRPr lang="ru-RU" b="1" dirty="0">
              <a:latin typeface="Times New Roman" panose="02020603050405020304" pitchFamily="18" charset="0"/>
              <a:ea typeface="Times New Roman"/>
              <a:cs typeface="Times New Roman" panose="02020603050405020304" pitchFamily="18" charset="0"/>
            </a:endParaRPr>
          </a:p>
          <a:p>
            <a:pPr>
              <a:spcAft>
                <a:spcPts val="0"/>
              </a:spcAft>
            </a:pPr>
            <a:r>
              <a:rPr lang="ru-RU" b="1" i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Дети спасены</a:t>
            </a:r>
            <a:r>
              <a:rPr lang="ru-RU" b="1" i="1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.</a:t>
            </a:r>
            <a:endParaRPr lang="ru-RU" b="1" dirty="0">
              <a:latin typeface="Times New Roman" panose="02020603050405020304" pitchFamily="18" charset="0"/>
              <a:ea typeface="Times New Roman"/>
              <a:cs typeface="Times New Roman" panose="02020603050405020304" pitchFamily="18" charset="0"/>
            </a:endParaRPr>
          </a:p>
          <a:p>
            <a:pPr>
              <a:spcAft>
                <a:spcPts val="0"/>
              </a:spcAft>
            </a:pPr>
            <a:r>
              <a:rPr lang="ru-RU" b="1" i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Купальня на парусе</a:t>
            </a:r>
            <a:r>
              <a:rPr lang="ru-RU" b="1" i="1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.</a:t>
            </a:r>
            <a:endParaRPr lang="ru-RU" b="1" dirty="0">
              <a:latin typeface="Times New Roman" panose="02020603050405020304" pitchFamily="18" charset="0"/>
              <a:ea typeface="Times New Roman"/>
              <a:cs typeface="Times New Roman" panose="02020603050405020304" pitchFamily="18" charset="0"/>
            </a:endParaRPr>
          </a:p>
          <a:p>
            <a:r>
              <a:rPr lang="ru-RU" b="1" i="1" dirty="0">
                <a:solidFill>
                  <a:srgbClr val="000000"/>
                </a:solidFill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Акула.</a:t>
            </a:r>
            <a:endParaRPr lang="ru-R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976030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1124744"/>
            <a:ext cx="8229600" cy="720080"/>
          </a:xfrm>
        </p:spPr>
        <p:txBody>
          <a:bodyPr>
            <a:noAutofit/>
          </a:bodyPr>
          <a:lstStyle/>
          <a:p>
            <a:r>
              <a:rPr lang="ru-RU" sz="3200" b="1" dirty="0">
                <a:solidFill>
                  <a:srgbClr val="0070C0"/>
                </a:solidFill>
                <a:latin typeface="Times New Roman"/>
                <a:ea typeface="Calibri"/>
              </a:rPr>
              <a:t>Из предложенных фразеологизмов подобрать те, которые подходят к данному рассказу. Объяснить, почему.</a:t>
            </a:r>
            <a:r>
              <a:rPr lang="ru-RU" sz="3200" b="1" dirty="0">
                <a:solidFill>
                  <a:srgbClr val="000000"/>
                </a:solidFill>
                <a:latin typeface="Times New Roman"/>
                <a:ea typeface="Calibri"/>
              </a:rPr>
              <a:t/>
            </a:r>
            <a:br>
              <a:rPr lang="ru-RU" sz="3200" b="1" dirty="0">
                <a:solidFill>
                  <a:srgbClr val="000000"/>
                </a:solidFill>
                <a:latin typeface="Times New Roman"/>
                <a:ea typeface="Calibri"/>
              </a:rPr>
            </a:br>
            <a:endParaRPr lang="ru-RU" sz="3200" b="1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763688" y="2492896"/>
            <a:ext cx="8229600" cy="4525963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ru-RU" sz="4000" i="1" dirty="0" smtClean="0">
                <a:solidFill>
                  <a:srgbClr val="000000"/>
                </a:solidFill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Душа </a:t>
            </a:r>
            <a:r>
              <a:rPr lang="ru-RU" sz="4000" i="1" dirty="0">
                <a:solidFill>
                  <a:srgbClr val="000000"/>
                </a:solidFill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в пятки </a:t>
            </a:r>
            <a:r>
              <a:rPr lang="ru-RU" sz="4000" i="1" dirty="0" smtClean="0">
                <a:solidFill>
                  <a:srgbClr val="000000"/>
                </a:solidFill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ушла.</a:t>
            </a:r>
          </a:p>
          <a:p>
            <a:pPr marL="0" indent="0" algn="ctr">
              <a:buNone/>
            </a:pPr>
            <a:r>
              <a:rPr lang="ru-RU" sz="4000" i="1" dirty="0">
                <a:solidFill>
                  <a:srgbClr val="000000"/>
                </a:solidFill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Риск – благородное </a:t>
            </a:r>
            <a:r>
              <a:rPr lang="ru-RU" sz="4000" i="1" dirty="0" smtClean="0">
                <a:solidFill>
                  <a:srgbClr val="000000"/>
                </a:solidFill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дело.</a:t>
            </a:r>
            <a:r>
              <a:rPr lang="ru-RU" sz="4000" i="1" dirty="0" smtClean="0">
                <a:solidFill>
                  <a:srgbClr val="333333"/>
                </a:solidFill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 </a:t>
            </a:r>
          </a:p>
          <a:p>
            <a:pPr marL="0" indent="0" algn="ctr">
              <a:buNone/>
            </a:pPr>
            <a:r>
              <a:rPr lang="ru-RU" sz="4000" i="1" dirty="0">
                <a:solidFill>
                  <a:srgbClr val="000000"/>
                </a:solidFill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Не робкого </a:t>
            </a:r>
            <a:r>
              <a:rPr lang="ru-RU" sz="4000" i="1" dirty="0" smtClean="0">
                <a:solidFill>
                  <a:srgbClr val="000000"/>
                </a:solidFill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десятка.</a:t>
            </a:r>
            <a:endParaRPr lang="ru-RU" sz="4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015078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476672"/>
            <a:ext cx="8229600" cy="940966"/>
          </a:xfrm>
        </p:spPr>
        <p:txBody>
          <a:bodyPr>
            <a:noAutofit/>
          </a:bodyPr>
          <a:lstStyle/>
          <a:p>
            <a:pPr marL="342900" lvl="0" indent="-342900" algn="l">
              <a:lnSpc>
                <a:spcPct val="115000"/>
              </a:lnSpc>
              <a:spcBef>
                <a:spcPct val="20000"/>
              </a:spcBef>
              <a:spcAft>
                <a:spcPts val="1000"/>
              </a:spcAft>
            </a:pPr>
            <a:r>
              <a:rPr lang="ru-RU" sz="3600" b="1" dirty="0">
                <a:solidFill>
                  <a:srgbClr val="0070C0"/>
                </a:solidFill>
                <a:latin typeface="Times New Roman"/>
                <a:ea typeface="Calibri"/>
                <a:cs typeface="Times New Roman"/>
              </a:rPr>
              <a:t>Мальчики какие?     </a:t>
            </a:r>
            <a:r>
              <a:rPr lang="ru-RU" sz="3600" b="1" dirty="0" smtClean="0">
                <a:solidFill>
                  <a:srgbClr val="0070C0"/>
                </a:solidFill>
                <a:latin typeface="Times New Roman"/>
                <a:ea typeface="Calibri"/>
                <a:cs typeface="Times New Roman"/>
              </a:rPr>
              <a:t>    </a:t>
            </a:r>
            <a:r>
              <a:rPr lang="ru-RU" sz="3600" b="1" dirty="0">
                <a:solidFill>
                  <a:srgbClr val="0070C0"/>
                </a:solidFill>
                <a:latin typeface="Times New Roman"/>
                <a:ea typeface="Calibri"/>
                <a:cs typeface="Times New Roman"/>
              </a:rPr>
              <a:t>Моряки какие?</a:t>
            </a:r>
            <a:r>
              <a:rPr lang="ru-RU" sz="3600" b="1" dirty="0">
                <a:solidFill>
                  <a:srgbClr val="0070C0"/>
                </a:solidFill>
                <a:ea typeface="Calibri"/>
                <a:cs typeface="Times New Roman"/>
              </a:rPr>
              <a:t/>
            </a:r>
            <a:br>
              <a:rPr lang="ru-RU" sz="3600" b="1" dirty="0">
                <a:solidFill>
                  <a:srgbClr val="0070C0"/>
                </a:solidFill>
                <a:ea typeface="Calibri"/>
                <a:cs typeface="Times New Roman"/>
              </a:rPr>
            </a:br>
            <a:endParaRPr lang="ru-RU" sz="3600" b="1" dirty="0">
              <a:solidFill>
                <a:srgbClr val="0070C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1124744"/>
            <a:ext cx="8229600" cy="5001419"/>
          </a:xfrm>
        </p:spPr>
        <p:txBody>
          <a:bodyPr/>
          <a:lstStyle/>
          <a:p>
            <a:pPr marL="0" indent="0" fontAlgn="t">
              <a:lnSpc>
                <a:spcPct val="115000"/>
              </a:lnSpc>
              <a:spcBef>
                <a:spcPts val="0"/>
              </a:spcBef>
              <a:buNone/>
            </a:pPr>
            <a:r>
              <a:rPr lang="ru-RU" dirty="0" smtClean="0">
                <a:solidFill>
                  <a:srgbClr val="000000"/>
                </a:solidFill>
                <a:latin typeface="Times New Roman"/>
                <a:ea typeface="Calibri"/>
                <a:cs typeface="Times New Roman"/>
              </a:rPr>
              <a:t>радостные                              </a:t>
            </a:r>
            <a:r>
              <a:rPr lang="ru-RU" dirty="0" smtClean="0">
                <a:latin typeface="Times New Roman"/>
                <a:ea typeface="Calibri"/>
              </a:rPr>
              <a:t>добрые</a:t>
            </a:r>
            <a:endParaRPr lang="ru-RU" dirty="0">
              <a:latin typeface="Arial"/>
            </a:endParaRPr>
          </a:p>
          <a:p>
            <a:pPr marL="0" indent="0" fontAlgn="t">
              <a:lnSpc>
                <a:spcPct val="115000"/>
              </a:lnSpc>
              <a:spcBef>
                <a:spcPts val="0"/>
              </a:spcBef>
              <a:buNone/>
            </a:pPr>
            <a:r>
              <a:rPr lang="ru-RU" dirty="0">
                <a:solidFill>
                  <a:srgbClr val="000000"/>
                </a:solidFill>
                <a:latin typeface="Times New Roman"/>
                <a:ea typeface="Calibri"/>
                <a:cs typeface="Times New Roman"/>
              </a:rPr>
              <a:t>и</a:t>
            </a:r>
            <a:r>
              <a:rPr lang="ru-RU" dirty="0" smtClean="0">
                <a:solidFill>
                  <a:srgbClr val="000000"/>
                </a:solidFill>
                <a:latin typeface="Times New Roman"/>
                <a:ea typeface="Calibri"/>
                <a:cs typeface="Times New Roman"/>
              </a:rPr>
              <a:t>спуганные                            </a:t>
            </a:r>
            <a:r>
              <a:rPr lang="ru-RU" dirty="0" smtClean="0">
                <a:latin typeface="Times New Roman"/>
                <a:ea typeface="Calibri"/>
              </a:rPr>
              <a:t>отзывчивые</a:t>
            </a:r>
            <a:endParaRPr lang="ru-RU" dirty="0">
              <a:latin typeface="Arial"/>
            </a:endParaRPr>
          </a:p>
          <a:p>
            <a:pPr marL="0" indent="0" fontAlgn="t">
              <a:lnSpc>
                <a:spcPct val="115000"/>
              </a:lnSpc>
              <a:spcBef>
                <a:spcPts val="0"/>
              </a:spcBef>
              <a:buNone/>
            </a:pPr>
            <a:r>
              <a:rPr lang="ru-RU" dirty="0">
                <a:solidFill>
                  <a:srgbClr val="000000"/>
                </a:solidFill>
                <a:latin typeface="Times New Roman"/>
                <a:ea typeface="Calibri"/>
                <a:cs typeface="Times New Roman"/>
              </a:rPr>
              <a:t>б</a:t>
            </a:r>
            <a:r>
              <a:rPr lang="ru-RU" dirty="0" smtClean="0">
                <a:solidFill>
                  <a:srgbClr val="000000"/>
                </a:solidFill>
                <a:latin typeface="Times New Roman"/>
                <a:ea typeface="Calibri"/>
                <a:cs typeface="Times New Roman"/>
              </a:rPr>
              <a:t>еззаботные                           </a:t>
            </a:r>
            <a:r>
              <a:rPr lang="ru-RU" dirty="0" smtClean="0">
                <a:latin typeface="Times New Roman"/>
                <a:ea typeface="Calibri"/>
              </a:rPr>
              <a:t>сочувствующие</a:t>
            </a:r>
            <a:endParaRPr lang="ru-RU" dirty="0">
              <a:latin typeface="Arial"/>
            </a:endParaRPr>
          </a:p>
          <a:p>
            <a:pPr marL="0" indent="0" fontAlgn="t">
              <a:lnSpc>
                <a:spcPct val="115000"/>
              </a:lnSpc>
              <a:spcBef>
                <a:spcPts val="0"/>
              </a:spcBef>
              <a:buNone/>
            </a:pPr>
            <a:r>
              <a:rPr lang="ru-RU" dirty="0">
                <a:solidFill>
                  <a:srgbClr val="000000"/>
                </a:solidFill>
                <a:latin typeface="Times New Roman"/>
                <a:ea typeface="Calibri"/>
                <a:cs typeface="Times New Roman"/>
              </a:rPr>
              <a:t>б</a:t>
            </a:r>
            <a:r>
              <a:rPr lang="ru-RU" dirty="0" smtClean="0">
                <a:solidFill>
                  <a:srgbClr val="000000"/>
                </a:solidFill>
                <a:latin typeface="Times New Roman"/>
                <a:ea typeface="Calibri"/>
                <a:cs typeface="Times New Roman"/>
              </a:rPr>
              <a:t>еззащитные                          </a:t>
            </a:r>
            <a:r>
              <a:rPr lang="ru-RU" dirty="0" smtClean="0">
                <a:latin typeface="Times New Roman"/>
                <a:ea typeface="Calibri"/>
              </a:rPr>
              <a:t>переживающие </a:t>
            </a:r>
          </a:p>
          <a:p>
            <a:pPr marL="0" indent="0" fontAlgn="t">
              <a:lnSpc>
                <a:spcPct val="115000"/>
              </a:lnSpc>
              <a:spcBef>
                <a:spcPts val="0"/>
              </a:spcBef>
              <a:buNone/>
            </a:pPr>
            <a:r>
              <a:rPr lang="ru-RU" sz="2000" dirty="0" smtClean="0">
                <a:latin typeface="Times New Roman"/>
              </a:rPr>
              <a:t>                                                                                                   ( за других)                                     </a:t>
            </a:r>
            <a:endParaRPr lang="ru-RU" sz="2000" dirty="0" smtClean="0">
              <a:latin typeface="Arial"/>
            </a:endParaRPr>
          </a:p>
          <a:p>
            <a:pPr marL="0" indent="0">
              <a:lnSpc>
                <a:spcPct val="115000"/>
              </a:lnSpc>
              <a:spcAft>
                <a:spcPts val="1000"/>
              </a:spcAft>
              <a:buNone/>
            </a:pPr>
            <a:r>
              <a:rPr lang="ru-RU" dirty="0" smtClean="0">
                <a:solidFill>
                  <a:srgbClr val="000000"/>
                </a:solidFill>
                <a:latin typeface="Times New Roman"/>
                <a:ea typeface="Calibri"/>
                <a:cs typeface="Times New Roman"/>
              </a:rPr>
              <a:t>безответственные                  </a:t>
            </a:r>
            <a:r>
              <a:rPr lang="ru-RU" dirty="0" smtClean="0">
                <a:latin typeface="Times New Roman"/>
                <a:ea typeface="Calibri"/>
                <a:cs typeface="Times New Roman"/>
              </a:rPr>
              <a:t>быстрые </a:t>
            </a:r>
            <a:r>
              <a:rPr lang="ru-RU" sz="2000" dirty="0" smtClean="0">
                <a:latin typeface="Times New Roman"/>
                <a:ea typeface="Calibri"/>
                <a:cs typeface="Times New Roman"/>
              </a:rPr>
              <a:t>(в решениях)</a:t>
            </a:r>
            <a:endParaRPr lang="ru-RU" sz="2000" dirty="0" smtClean="0">
              <a:ea typeface="Calibri"/>
              <a:cs typeface="Times New Roman"/>
            </a:endParaRPr>
          </a:p>
          <a:p>
            <a:pPr marL="0" fontAlgn="t">
              <a:lnSpc>
                <a:spcPct val="115000"/>
              </a:lnSpc>
              <a:spcBef>
                <a:spcPts val="0"/>
              </a:spcBef>
            </a:pPr>
            <a:endParaRPr lang="ru-RU" sz="2400" dirty="0">
              <a:latin typeface="Arial"/>
            </a:endParaRPr>
          </a:p>
          <a:p>
            <a:pPr marL="0" indent="0">
              <a:buNone/>
            </a:pPr>
            <a:endParaRPr lang="ru-RU" dirty="0"/>
          </a:p>
        </p:txBody>
      </p:sp>
      <p:pic>
        <p:nvPicPr>
          <p:cNvPr id="8195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52120" y="4563344"/>
            <a:ext cx="2865132" cy="215179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196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4563344"/>
            <a:ext cx="2867466" cy="215179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5913897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3200" dirty="0">
                <a:solidFill>
                  <a:srgbClr val="0070C0"/>
                </a:solidFill>
                <a:latin typeface="Times New Roman"/>
                <a:ea typeface="Calibri"/>
              </a:rPr>
              <a:t>Какие качества старого артиллериста проявились в данном рассказе?</a:t>
            </a:r>
            <a:endParaRPr lang="ru-RU" dirty="0">
              <a:solidFill>
                <a:srgbClr val="0070C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ru-RU" i="1" dirty="0" smtClean="0">
                <a:solidFill>
                  <a:srgbClr val="000000"/>
                </a:solidFill>
                <a:latin typeface="Times New Roman"/>
                <a:ea typeface="Calibri"/>
              </a:rPr>
              <a:t>- </a:t>
            </a:r>
            <a:r>
              <a:rPr lang="ru-RU" b="1" i="1" dirty="0" smtClean="0">
                <a:solidFill>
                  <a:srgbClr val="000000"/>
                </a:solidFill>
                <a:latin typeface="Times New Roman"/>
                <a:ea typeface="Calibri"/>
              </a:rPr>
              <a:t>решительность </a:t>
            </a:r>
          </a:p>
          <a:p>
            <a:pPr>
              <a:buFontTx/>
              <a:buChar char="-"/>
            </a:pPr>
            <a:r>
              <a:rPr lang="ru-RU" b="1" i="1" dirty="0">
                <a:solidFill>
                  <a:srgbClr val="000000"/>
                </a:solidFill>
                <a:latin typeface="Times New Roman"/>
                <a:ea typeface="Calibri"/>
              </a:rPr>
              <a:t>м</a:t>
            </a:r>
            <a:r>
              <a:rPr lang="ru-RU" b="1" i="1" dirty="0" smtClean="0">
                <a:solidFill>
                  <a:srgbClr val="000000"/>
                </a:solidFill>
                <a:latin typeface="Times New Roman"/>
                <a:ea typeface="Calibri"/>
              </a:rPr>
              <a:t>ужественный</a:t>
            </a:r>
          </a:p>
          <a:p>
            <a:pPr marL="0" indent="0">
              <a:buNone/>
            </a:pPr>
            <a:r>
              <a:rPr lang="ru-RU" b="1" i="1" dirty="0" smtClean="0">
                <a:solidFill>
                  <a:srgbClr val="000000"/>
                </a:solidFill>
                <a:latin typeface="Times New Roman"/>
                <a:ea typeface="Calibri"/>
              </a:rPr>
              <a:t>- мастерство </a:t>
            </a:r>
          </a:p>
          <a:p>
            <a:pPr marL="0" indent="0">
              <a:buNone/>
            </a:pPr>
            <a:r>
              <a:rPr lang="ru-RU" b="1" i="1" dirty="0" smtClean="0">
                <a:solidFill>
                  <a:srgbClr val="000000"/>
                </a:solidFill>
                <a:latin typeface="Times New Roman"/>
                <a:ea typeface="Calibri"/>
              </a:rPr>
              <a:t>- храбрость </a:t>
            </a:r>
          </a:p>
          <a:p>
            <a:pPr marL="0" indent="0">
              <a:buNone/>
            </a:pPr>
            <a:r>
              <a:rPr lang="ru-RU" b="1" i="1" dirty="0" smtClean="0">
                <a:solidFill>
                  <a:srgbClr val="000000"/>
                </a:solidFill>
                <a:latin typeface="Times New Roman"/>
                <a:ea typeface="Calibri"/>
              </a:rPr>
              <a:t>- смелость</a:t>
            </a:r>
            <a:endParaRPr lang="ru-RU" b="1" dirty="0"/>
          </a:p>
        </p:txBody>
      </p:sp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27984" y="1916832"/>
            <a:ext cx="4327147" cy="324035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0598601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6000" b="1" dirty="0" smtClean="0">
                <a:solidFill>
                  <a:srgbClr val="0070C0"/>
                </a:solidFill>
              </a:rPr>
              <a:t>Итог урока</a:t>
            </a:r>
            <a:endParaRPr lang="ru-RU" sz="6000" b="1" dirty="0">
              <a:solidFill>
                <a:srgbClr val="0070C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spcAft>
                <a:spcPts val="0"/>
              </a:spcAft>
            </a:pPr>
            <a:r>
              <a:rPr lang="ru-RU" dirty="0">
                <a:solidFill>
                  <a:srgbClr val="000000"/>
                </a:solidFill>
                <a:latin typeface="Times New Roman"/>
                <a:ea typeface="Times New Roman"/>
              </a:rPr>
              <a:t>Кто является настоящим главным героем рассказа?</a:t>
            </a:r>
            <a:r>
              <a:rPr lang="ru-RU" i="1" dirty="0">
                <a:solidFill>
                  <a:srgbClr val="000000"/>
                </a:solidFill>
                <a:latin typeface="Times New Roman"/>
                <a:ea typeface="Times New Roman"/>
              </a:rPr>
              <a:t> </a:t>
            </a:r>
            <a:endParaRPr lang="ru-RU" sz="2800" dirty="0">
              <a:latin typeface="Times New Roman"/>
              <a:ea typeface="Times New Roman"/>
            </a:endParaRPr>
          </a:p>
          <a:p>
            <a:pPr lvl="0"/>
            <a:r>
              <a:rPr lang="ru-RU" dirty="0">
                <a:solidFill>
                  <a:srgbClr val="000000"/>
                </a:solidFill>
                <a:latin typeface="Times New Roman"/>
                <a:ea typeface="Times New Roman"/>
              </a:rPr>
              <a:t>Как по другому можно назвать рассказ</a:t>
            </a:r>
            <a:r>
              <a:rPr lang="ru-RU" dirty="0" smtClean="0">
                <a:solidFill>
                  <a:srgbClr val="000000"/>
                </a:solidFill>
                <a:latin typeface="Times New Roman"/>
                <a:ea typeface="Times New Roman"/>
              </a:rPr>
              <a:t>?</a:t>
            </a:r>
            <a:endParaRPr lang="ru-RU" sz="2800" dirty="0">
              <a:latin typeface="Times New Roman"/>
              <a:ea typeface="Times New Roman"/>
            </a:endParaRPr>
          </a:p>
          <a:p>
            <a:pPr>
              <a:spcAft>
                <a:spcPts val="0"/>
              </a:spcAft>
            </a:pPr>
            <a:r>
              <a:rPr lang="ru-RU" dirty="0" smtClean="0">
                <a:solidFill>
                  <a:srgbClr val="000000"/>
                </a:solidFill>
                <a:latin typeface="Times New Roman"/>
                <a:ea typeface="Times New Roman"/>
              </a:rPr>
              <a:t>Чему </a:t>
            </a:r>
            <a:r>
              <a:rPr lang="ru-RU" dirty="0">
                <a:solidFill>
                  <a:srgbClr val="000000"/>
                </a:solidFill>
                <a:latin typeface="Times New Roman"/>
                <a:ea typeface="Times New Roman"/>
              </a:rPr>
              <a:t>нас научила история, описанная в рассказе? </a:t>
            </a:r>
            <a:endParaRPr lang="ru-RU" sz="2800" dirty="0">
              <a:latin typeface="Times New Roman"/>
              <a:ea typeface="Times New Roman"/>
            </a:endParaRPr>
          </a:p>
          <a:p>
            <a:pPr marL="0" indent="0">
              <a:buNone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8696390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>
                <a:solidFill>
                  <a:srgbClr val="0070C0"/>
                </a:solidFill>
              </a:rPr>
              <a:t>Домашнее задание</a:t>
            </a:r>
            <a:endParaRPr lang="ru-RU" b="1" dirty="0">
              <a:solidFill>
                <a:srgbClr val="0070C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28600" y="1556792"/>
            <a:ext cx="8686800" cy="4525963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ru-RU" sz="4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С. 152-155 читать, </a:t>
            </a:r>
          </a:p>
          <a:p>
            <a:pPr marL="0" indent="0" algn="ctr">
              <a:buNone/>
            </a:pPr>
            <a:r>
              <a:rPr lang="ru-RU" sz="4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пересказ, рисунок.</a:t>
            </a:r>
            <a:endParaRPr lang="ru-RU" sz="4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245004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2_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3_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5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204</TotalTime>
  <Words>233</Words>
  <Application>Microsoft Office PowerPoint</Application>
  <PresentationFormat>Экран (4:3)</PresentationFormat>
  <Paragraphs>72</Paragraphs>
  <Slides>16</Slides>
  <Notes>1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4</vt:i4>
      </vt:variant>
      <vt:variant>
        <vt:lpstr>Заголовки слайдов</vt:lpstr>
      </vt:variant>
      <vt:variant>
        <vt:i4>16</vt:i4>
      </vt:variant>
    </vt:vector>
  </HeadingPairs>
  <TitlesOfParts>
    <vt:vector size="24" baseType="lpstr">
      <vt:lpstr>Arial</vt:lpstr>
      <vt:lpstr>Calibri</vt:lpstr>
      <vt:lpstr>Constantia</vt:lpstr>
      <vt:lpstr>Times New Roman</vt:lpstr>
      <vt:lpstr>Тема Office</vt:lpstr>
      <vt:lpstr>1_Тема Office</vt:lpstr>
      <vt:lpstr>2_Тема Office</vt:lpstr>
      <vt:lpstr>3_Тема Office</vt:lpstr>
      <vt:lpstr>Урок литературного чтения 3 класс УМК Школа России</vt:lpstr>
      <vt:lpstr>Презентация PowerPoint</vt:lpstr>
      <vt:lpstr>Презентация PowerPoint</vt:lpstr>
      <vt:lpstr>Презентация PowerPoint</vt:lpstr>
      <vt:lpstr>Презентация PowerPoint</vt:lpstr>
      <vt:lpstr>Задачи урока</vt:lpstr>
      <vt:lpstr>Словарная работа</vt:lpstr>
      <vt:lpstr>Словарная работа</vt:lpstr>
      <vt:lpstr>Словарная работа</vt:lpstr>
      <vt:lpstr>Физминутка</vt:lpstr>
      <vt:lpstr>Работа в парах</vt:lpstr>
      <vt:lpstr>Из предложенных фразеологизмов подобрать те, которые подходят к данному рассказу. Объяснить, почему. </vt:lpstr>
      <vt:lpstr>Мальчики какие?         Моряки какие? </vt:lpstr>
      <vt:lpstr>Какие качества старого артиллериста проявились в данном рассказе?</vt:lpstr>
      <vt:lpstr>Итог урока</vt:lpstr>
      <vt:lpstr>Домашнее задание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Home</dc:creator>
  <cp:lastModifiedBy>Серый</cp:lastModifiedBy>
  <cp:revision>30</cp:revision>
  <dcterms:created xsi:type="dcterms:W3CDTF">2017-12-05T14:11:51Z</dcterms:created>
  <dcterms:modified xsi:type="dcterms:W3CDTF">2021-01-24T11:53:12Z</dcterms:modified>
</cp:coreProperties>
</file>