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70" r:id="rId2"/>
    <p:sldId id="261" r:id="rId3"/>
    <p:sldId id="262" r:id="rId4"/>
    <p:sldId id="263" r:id="rId5"/>
    <p:sldId id="264" r:id="rId6"/>
    <p:sldId id="268" r:id="rId7"/>
    <p:sldId id="258" r:id="rId8"/>
    <p:sldId id="265" r:id="rId9"/>
    <p:sldId id="271" r:id="rId10"/>
    <p:sldId id="267" r:id="rId11"/>
    <p:sldId id="266" r:id="rId12"/>
    <p:sldId id="269" r:id="rId13"/>
    <p:sldId id="25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80DF"/>
    <a:srgbClr val="37DFE7"/>
    <a:srgbClr val="722BF3"/>
    <a:srgbClr val="5A39E7"/>
    <a:srgbClr val="43ADDD"/>
    <a:srgbClr val="D84893"/>
    <a:srgbClr val="4A82D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354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rebuchet MS" pitchFamily="34" charset="0"/>
              </a:defRPr>
            </a:lvl1pPr>
          </a:lstStyle>
          <a:p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itchFamily="34" charset="0"/>
              </a:defRPr>
            </a:lvl1pPr>
          </a:lstStyle>
          <a:p>
            <a:fld id="{61C160A1-10DD-4B7A-8C2F-89BC263406CF}" type="datetimeFigureOut">
              <a:rPr lang="ru-RU"/>
              <a:pPr/>
              <a:t>24.10.2019</a:t>
            </a:fld>
            <a:endParaRPr lang="ru-RU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rebuchet MS" pitchFamily="34" charset="0"/>
              </a:defRPr>
            </a:lvl1pPr>
          </a:lstStyle>
          <a:p>
            <a:endParaRPr lang="ru-RU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itchFamily="34" charset="0"/>
              </a:defRPr>
            </a:lvl1pPr>
          </a:lstStyle>
          <a:p>
            <a:fld id="{DF533AD9-65BF-4279-9EEC-5433E0AB828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4016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rebuchet MS" pitchFamily="34" charset="0"/>
              </a:defRPr>
            </a:lvl1pPr>
          </a:lstStyle>
          <a:p>
            <a:endParaRPr lang="ru-RU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itchFamily="34" charset="0"/>
              </a:defRPr>
            </a:lvl1pPr>
          </a:lstStyle>
          <a:p>
            <a:fld id="{C974BCBA-C019-4C05-9534-8D1780C351E3}" type="datetimeFigureOut">
              <a:rPr lang="ru-RU"/>
              <a:pPr/>
              <a:t>24.10.2019</a:t>
            </a:fld>
            <a:endParaRPr lang="ru-RU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rebuchet MS" pitchFamily="34" charset="0"/>
              </a:defRPr>
            </a:lvl1pPr>
          </a:lstStyle>
          <a:p>
            <a:endParaRPr lang="ru-RU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rebuchet MS" pitchFamily="34" charset="0"/>
              </a:defRPr>
            </a:lvl1pPr>
          </a:lstStyle>
          <a:p>
            <a:fld id="{DEFFC8C3-8CF8-444A-84D5-E9B6E9603D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99184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0F66D-E6E2-422B-8D3F-A5489C1AFD64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4B638-C378-4952-B385-89A0E76BB3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1399499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D5046-CA0E-4BBF-A48F-56D7669DECB1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ABFF3-9B61-47A7-AE9A-8EAE616D0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8347470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9E931-500B-4CE8-8E0D-43208E28228D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26AE4-874E-4A10-8A40-FB5A228685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2801102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A684-7CD8-4937-831F-DA13C66E959A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A3DCC-466B-4A80-A420-DAEE120238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279196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3F5E4-BF0B-43C1-BDF2-E9105DF76A17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30047-5B02-4C77-8D64-4BDF7A1161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1713878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9C8DD-083F-47EC-A0B9-D75689E6E370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EB347-2202-491E-9197-2EA90A3777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3978015"/>
      </p:ext>
    </p:extLst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E0DB8-9E7D-47C4-827D-403B218CBB11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01897-86B4-4053-A8F6-AAB16A915D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2445662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19036-76F7-415D-9A02-B163F5A9E63B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C642-BFCA-48CE-A950-BAE565F69F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4287257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B5AA3-9D97-4752-AEA8-0ACDCD3F69D4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43241-8DC0-4A95-8FC1-D060BF9816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5405246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14AA6-5FEB-41FA-A53F-97DD6308BB53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AA134-01C4-4243-829E-5D985AAF27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8118132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C12D4-CE64-4496-AB8A-C292B74EA372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F1BB8-143F-4911-90B0-A0F623C893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80144"/>
      </p:ext>
    </p:extLst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364B1C-8C26-42AA-9C80-D44627A09D35}" type="datetimeFigureOut">
              <a:rPr lang="ru-RU"/>
              <a:pPr>
                <a:defRPr/>
              </a:pPr>
              <a:t>24.10.2019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727B50-4353-4238-8AAB-4994436EFE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http://www.mmsk.ru/objectdata/CatalogUnitImpl/50658/Zimniy_vecher_Sm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619250" y="908050"/>
            <a:ext cx="6840538" cy="4195763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endParaRPr lang="ru-RU" sz="4000" dirty="0" smtClean="0">
              <a:solidFill>
                <a:srgbClr val="722BF3"/>
              </a:solidFill>
              <a:latin typeface="Arial" charset="0"/>
            </a:endParaRPr>
          </a:p>
          <a:p>
            <a:pPr algn="ctr">
              <a:buFont typeface="Georgia" pitchFamily="18" charset="0"/>
              <a:buNone/>
            </a:pPr>
            <a:r>
              <a:rPr lang="ru-RU" sz="5400" dirty="0" smtClean="0">
                <a:solidFill>
                  <a:srgbClr val="722BF3"/>
                </a:solidFill>
                <a:latin typeface="Arial" charset="0"/>
              </a:rPr>
              <a:t>Александр Сергеевич Пушкин </a:t>
            </a:r>
          </a:p>
          <a:p>
            <a:pPr algn="ctr">
              <a:buFont typeface="Georgia" pitchFamily="18" charset="0"/>
              <a:buNone/>
            </a:pPr>
            <a:r>
              <a:rPr lang="ru-RU" sz="5400" i="1" dirty="0" smtClean="0">
                <a:solidFill>
                  <a:srgbClr val="3F80DF"/>
                </a:solidFill>
                <a:latin typeface="Arial" charset="0"/>
              </a:rPr>
              <a:t>«Зимний вечер"</a:t>
            </a:r>
          </a:p>
          <a:p>
            <a:pPr algn="ctr">
              <a:buFont typeface="Georgia" pitchFamily="18" charset="0"/>
              <a:buNone/>
            </a:pPr>
            <a:endParaRPr lang="ru-RU" sz="5400" dirty="0" smtClean="0">
              <a:solidFill>
                <a:schemeClr val="hlink"/>
              </a:solidFill>
              <a:latin typeface="Arial" charset="0"/>
            </a:endParaRPr>
          </a:p>
          <a:p>
            <a:endParaRPr lang="ru-RU" sz="5400" dirty="0" smtClean="0">
              <a:latin typeface="Arial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548680"/>
            <a:ext cx="3198211" cy="4608512"/>
          </a:xfrm>
          <a:ln>
            <a:solidFill>
              <a:schemeClr val="bg2">
                <a:lumMod val="75000"/>
              </a:schemeClr>
            </a:solidFill>
          </a:ln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Александр Сергеевич Пушкин</a:t>
            </a:r>
            <a:r>
              <a:rPr lang="ru-RU" sz="36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36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1799-1837г.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6386" name="Picture 2" descr="C:\Users\пк\Desktop\pushkin-tropinin-1827-80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363" y="404813"/>
            <a:ext cx="4762500" cy="588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404664"/>
            <a:ext cx="3344159" cy="5544616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36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Сергей Львович Пушкин.</a:t>
            </a:r>
            <a:b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Отец поэта</a:t>
            </a:r>
            <a:endParaRPr lang="ru-RU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7410" name="Picture 3" descr="C:\Users\пк\Desktop\S.L._Pushk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4168775" cy="606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332656"/>
            <a:ext cx="3744416" cy="5184576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</a:rPr>
              <a:t>Надежда Осиповна</a:t>
            </a:r>
            <a:br>
              <a:rPr lang="ru-RU" sz="54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</a:rPr>
              <a:t>мать поэта</a:t>
            </a:r>
            <a:endParaRPr lang="ru-RU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8434" name="Picture 2" descr="C:\Users\пк\Desktop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613" y="1052513"/>
            <a:ext cx="4048125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4654459"/>
            <a:ext cx="3924943" cy="194020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Арина Родионовна</a:t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няня поэта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9458" name="Picture 2" descr="C:\Users\пк\Desktop\Arina_Rodionov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3960813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356100" y="225425"/>
            <a:ext cx="4608513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/>
              <a:t>С 1824 года по 1826 год Пушкин находился в Михайловском в ссылке. Надежда на освобождение была потеряна; поэт серьезно поссорился с отцом, после чего вся семья Пушкина уехала в Петербург, оставив его одного. В это тяжкое время с ним была единственная близкая, любящая душа няня поэта.  Вместе они коротали долгие зимние вечера в деревне. Зимой темнело рано. Арина Родионовна брала веретено или спицы и шла в комнату Александра Сергеевича. Свеча потрескивала на столе, смутные тени метались по стенам. Поэту казалось, что на всём белом свете только он да няня.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24578" name="Объект 2"/>
          <p:cNvSpPr>
            <a:spLocks noGrp="1"/>
          </p:cNvSpPr>
          <p:nvPr>
            <p:ph sz="quarter" idx="13"/>
          </p:nvPr>
        </p:nvSpPr>
        <p:spPr>
          <a:xfrm>
            <a:off x="468313" y="404813"/>
            <a:ext cx="8351837" cy="5040312"/>
          </a:xfrm>
        </p:spPr>
        <p:txBody>
          <a:bodyPr/>
          <a:lstStyle/>
          <a:p>
            <a:pPr>
              <a:buFont typeface="Georgia" pitchFamily="18" charset="0"/>
              <a:buNone/>
            </a:pPr>
            <a:r>
              <a:rPr lang="ru-RU" sz="2000" i="1" smtClean="0">
                <a:solidFill>
                  <a:srgbClr val="722BF3"/>
                </a:solidFill>
              </a:rPr>
              <a:t>Давайте и мы сейчас представим такой зимний вечер. А поможет нам в этом музыка П.И.Чайковского</a:t>
            </a:r>
            <a:r>
              <a:rPr lang="ru-RU" sz="1800" smtClean="0">
                <a:solidFill>
                  <a:srgbClr val="722BF3"/>
                </a:solidFill>
              </a:rPr>
              <a:t> </a:t>
            </a:r>
          </a:p>
          <a:p>
            <a:pPr>
              <a:buFont typeface="Georgia" pitchFamily="18" charset="0"/>
              <a:buNone/>
            </a:pPr>
            <a:endParaRPr lang="ru-RU" sz="1800" smtClean="0">
              <a:solidFill>
                <a:srgbClr val="722BF3"/>
              </a:solidFill>
            </a:endParaRPr>
          </a:p>
        </p:txBody>
      </p:sp>
      <p:pic>
        <p:nvPicPr>
          <p:cNvPr id="24580" name="Picture 2" descr="C:\Users\пк\Desktop\18374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412875"/>
            <a:ext cx="8353425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13314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3315" name="Picture 2" descr="L:\0_ba549_877ea5d6_X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1915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0" y="221641"/>
            <a:ext cx="8950147" cy="805388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i="1" dirty="0" smtClean="0">
                <a:solidFill>
                  <a:schemeClr val="bg2">
                    <a:lumMod val="25000"/>
                  </a:schemeClr>
                </a:solidFill>
              </a:rPr>
              <a:t>Стихотворение «Зимний вечер»</a:t>
            </a:r>
            <a:endParaRPr lang="ru-RU" i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646238" y="2222500"/>
            <a:ext cx="5810250" cy="0"/>
          </a:xfrm>
          <a:prstGeom prst="rect">
            <a:avLst/>
          </a:prstGeom>
          <a:solidFill>
            <a:srgbClr val="E8F2FB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646238" y="2222500"/>
            <a:ext cx="3108325" cy="0"/>
          </a:xfrm>
          <a:prstGeom prst="rect">
            <a:avLst/>
          </a:prstGeom>
          <a:solidFill>
            <a:srgbClr val="E8F2FB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20484" name="Picture 4" descr="Пушкин и няня. Художнитк Ю.М. Непринцев. 1938-1958 гг.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6238" y="2222500"/>
            <a:ext cx="2247900" cy="1714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507" name="Group 27"/>
          <p:cNvGraphicFramePr>
            <a:graphicFrameLocks noGrp="1"/>
          </p:cNvGraphicFramePr>
          <p:nvPr/>
        </p:nvGraphicFramePr>
        <p:xfrm>
          <a:off x="900113" y="1643049"/>
          <a:ext cx="7743853" cy="5273040"/>
        </p:xfrm>
        <a:graphic>
          <a:graphicData uri="http://schemas.openxmlformats.org/drawingml/2006/table">
            <a:tbl>
              <a:tblPr/>
              <a:tblGrid>
                <a:gridCol w="4113292"/>
                <a:gridCol w="3630561"/>
              </a:tblGrid>
              <a:tr h="51143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Буря мглою небо кроет,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Вихри снежные крутя;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То, как зверь, она завоет,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То заплачет, как дитя,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То по кровле обветшалой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Вдруг соломой зашумит,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То, как путник запоздалый,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 нам в окошко застучит.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Наша ветхая лачужка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 печальна и темна.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Что же ты, моя старушка,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Приумолкла у окна?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Или бури завываньем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Ты, мой друг, утомлена,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Или дремлешь под жужжаньем</a:t>
                      </a:r>
                      <a:b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</a:b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Своего веретена?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B"/>
                    </a:solidFill>
                  </a:tcPr>
                </a:tc>
              </a:tr>
            </a:tbl>
          </a:graphicData>
        </a:graphic>
      </p:graphicFrame>
      <p:pic>
        <p:nvPicPr>
          <p:cNvPr id="20502" name="Picture 22" descr="Пушкин и няня. Художнитк Ю.М. Непринцев. 1938-1958 гг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1700213"/>
            <a:ext cx="453548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250825" y="333375"/>
            <a:ext cx="4149725" cy="5903913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Выпьем, добрая подружка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Бедной юности моей,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Выпьем с горя; где же кружка?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Сердцу будет веселей.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Спой мне песню, как синица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Тихо за морем жила;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Спой мне песню, как девица</a:t>
            </a:r>
            <a:b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</a:br>
            <a:endParaRPr lang="ru-RU" sz="2000" smtClean="0">
              <a:solidFill>
                <a:schemeClr val="tx1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За водой поутру шла.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Буря мглою небо кроет,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Вихри снежные крутя;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То, как зверь, она завоет,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То заплачет, как дитя.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Выпьем, добрая подружка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Бедной юности моей,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Выпьем с горя: где же кружка?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</a:rPr>
              <a:t>Сердцу будет веселей.</a:t>
            </a:r>
            <a:r>
              <a:rPr lang="ru-RU" sz="1800" smtClean="0">
                <a:solidFill>
                  <a:schemeClr val="tx1"/>
                </a:solidFill>
                <a:latin typeface="Times New Roman" pitchFamily="18" charset="0"/>
              </a:rPr>
              <a:t> </a:t>
            </a:r>
          </a:p>
        </p:txBody>
      </p:sp>
      <p:pic>
        <p:nvPicPr>
          <p:cNvPr id="45060" name="Picture 4" descr="L:\img9.jpg"/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33375"/>
            <a:ext cx="4968875" cy="6119813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871435"/>
            <a:ext cx="6512511" cy="863202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ВЕРЕТЕНО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1506" name="Picture 2" descr="C:\Users\пк\Desktop\481915_vereteno-kartin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92375"/>
            <a:ext cx="84963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3850" y="393700"/>
            <a:ext cx="84963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800" i="1"/>
              <a:t>Веретено - ручное прядильное орудие в виде деревянной палочки с заостренным концом.</a:t>
            </a:r>
            <a:endParaRPr lang="ru-RU" i="1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5661" y="291208"/>
            <a:ext cx="3708755" cy="26915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ЛАЧУЖКА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2530" name="Picture 2" descr="C:\Users\пк\Desktop\35706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256395"/>
            <a:ext cx="4651400" cy="488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651500" y="857250"/>
            <a:ext cx="3168650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/>
              <a:t>Домик няни, эта «ветхая лачужка», противостоит буре, но против стихии он ненадёжный защитник.</a:t>
            </a:r>
          </a:p>
          <a:p>
            <a:r>
              <a:rPr lang="ru-RU"/>
              <a:t>Буря как бы проникла в дом, её завывание раздаётся внутри дома. И при этом «ветхая лачужка» не только бедна, но и темна. Тьма хозяйничает за стенами дома, но и в самом доме не светло. Таково и настроение: в «ветхой лачужке» невесело. Здесь живёт тёмная печаль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6512511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400" dirty="0" smtClean="0">
                <a:solidFill>
                  <a:schemeClr val="bg2">
                    <a:lumMod val="25000"/>
                  </a:schemeClr>
                </a:solidFill>
              </a:rPr>
              <a:t>ОБВЕТШАЛАЯ КРОВЛЯ</a:t>
            </a:r>
            <a:endParaRPr lang="ru-RU" sz="4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3554" name="Picture 2" descr="C:\Users\пк\Desktop\322_ee3f45fa17ba3112ff8733478f1afbe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78486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L:\59380139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333375"/>
            <a:ext cx="4465637" cy="5975350"/>
          </a:xfrm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50825" y="833438"/>
            <a:ext cx="4033838" cy="405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000"/>
              <a:t>Стихотворение пронизано  грустью,  печалью.</a:t>
            </a:r>
          </a:p>
          <a:p>
            <a:r>
              <a:rPr lang="ru-RU" sz="2000"/>
              <a:t>Поэт одинок в деревне, поэтому и говорит о бедной юности своей. Нянина забота, нянины песни и сказки скрашивали жизнь поэта.</a:t>
            </a:r>
          </a:p>
          <a:p>
            <a:r>
              <a:rPr lang="ru-RU" sz="2000"/>
              <a:t> Он уверен,  что она способна разделить его чувства.</a:t>
            </a:r>
          </a:p>
          <a:p>
            <a:r>
              <a:rPr lang="ru-RU" sz="2000"/>
              <a:t> Однако не в натуре Пушкина подчиняться грусти. Ему нужен живой голос няни. Вместе легче пережить печаль.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225</TotalTime>
  <Words>335</Words>
  <Application>Microsoft Office PowerPoint</Application>
  <PresentationFormat>Экран (4:3)</PresentationFormat>
  <Paragraphs>37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Слайд 1</vt:lpstr>
      <vt:lpstr>Александр Сергеевич Пушкин 1799-1837г.</vt:lpstr>
      <vt:lpstr>  Сергей Львович Пушкин. Отец поэта</vt:lpstr>
      <vt:lpstr>Надежда Осиповна мать поэта</vt:lpstr>
      <vt:lpstr> Арина Родионовна   няня поэта</vt:lpstr>
      <vt:lpstr>Слайд 6</vt:lpstr>
      <vt:lpstr>Слайд 7</vt:lpstr>
      <vt:lpstr>Стихотворение «Зимний вечер»</vt:lpstr>
      <vt:lpstr>Слайд 9</vt:lpstr>
      <vt:lpstr>ВЕРЕТЕНО</vt:lpstr>
      <vt:lpstr>ЛАЧУЖКА</vt:lpstr>
      <vt:lpstr>ОБВЕТШАЛАЯ КРОВЛЯ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User</cp:lastModifiedBy>
  <cp:revision>13</cp:revision>
  <dcterms:created xsi:type="dcterms:W3CDTF">2017-01-27T18:56:06Z</dcterms:created>
  <dcterms:modified xsi:type="dcterms:W3CDTF">2019-10-24T11:25:23Z</dcterms:modified>
</cp:coreProperties>
</file>