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91" r:id="rId1"/>
  </p:sldMasterIdLst>
  <p:notesMasterIdLst>
    <p:notesMasterId r:id="rId15"/>
  </p:notesMasterIdLst>
  <p:sldIdLst>
    <p:sldId id="285" r:id="rId2"/>
    <p:sldId id="274" r:id="rId3"/>
    <p:sldId id="275" r:id="rId4"/>
    <p:sldId id="276" r:id="rId5"/>
    <p:sldId id="273" r:id="rId6"/>
    <p:sldId id="277" r:id="rId7"/>
    <p:sldId id="278" r:id="rId8"/>
    <p:sldId id="279" r:id="rId9"/>
    <p:sldId id="280" r:id="rId10"/>
    <p:sldId id="266" r:id="rId11"/>
    <p:sldId id="281" r:id="rId12"/>
    <p:sldId id="283" r:id="rId13"/>
    <p:sldId id="282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102" autoAdjust="0"/>
    <p:restoredTop sz="92063" autoAdjust="0"/>
  </p:normalViewPr>
  <p:slideViewPr>
    <p:cSldViewPr>
      <p:cViewPr varScale="1">
        <p:scale>
          <a:sx n="64" d="100"/>
          <a:sy n="64" d="100"/>
        </p:scale>
        <p:origin x="1218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1872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65276F-0826-4EB6-B595-E5ADC395A646}" type="datetimeFigureOut">
              <a:rPr lang="ru-RU" smtClean="0"/>
              <a:pPr/>
              <a:t>10.04.2023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A7991D-56E9-49A7-9C26-F7132C4B9E3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10.04.2023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630760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10.04.2023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261437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10.04.2023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158602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10.04.2023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466937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10.04.2023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456361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10.04.2023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114780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10.04.2023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819227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10.04.2023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22247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10.04.2023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432413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10.04.2023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869038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10.04.2023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114884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10.04.2023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763966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2" r:id="rId1"/>
    <p:sldLayoutId id="2147483893" r:id="rId2"/>
    <p:sldLayoutId id="2147483894" r:id="rId3"/>
    <p:sldLayoutId id="2147483895" r:id="rId4"/>
    <p:sldLayoutId id="2147483896" r:id="rId5"/>
    <p:sldLayoutId id="2147483897" r:id="rId6"/>
    <p:sldLayoutId id="2147483898" r:id="rId7"/>
    <p:sldLayoutId id="2147483899" r:id="rId8"/>
    <p:sldLayoutId id="2147483900" r:id="rId9"/>
    <p:sldLayoutId id="2147483901" r:id="rId10"/>
    <p:sldLayoutId id="214748390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0765" y="98228"/>
            <a:ext cx="6864691" cy="194421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501" y="686715"/>
            <a:ext cx="1079086" cy="152413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80250" y="332656"/>
            <a:ext cx="896190" cy="147536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9551" y="2042444"/>
            <a:ext cx="8336889" cy="4626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45520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76673"/>
            <a:ext cx="7772400" cy="936103"/>
          </a:xfrm>
        </p:spPr>
        <p:txBody>
          <a:bodyPr>
            <a:normAutofit/>
          </a:bodyPr>
          <a:lstStyle/>
          <a:p>
            <a:r>
              <a:rPr lang="ru-RU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Зарядка для ума</a:t>
            </a:r>
            <a:endParaRPr lang="ru-RU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9512" y="3501008"/>
            <a:ext cx="8856984" cy="2664296"/>
          </a:xfrm>
        </p:spPr>
        <p:txBody>
          <a:bodyPr>
            <a:normAutofit/>
          </a:bodyPr>
          <a:lstStyle/>
          <a:p>
            <a:r>
              <a:rPr lang="ru-RU" sz="6600" b="1" dirty="0" smtClean="0">
                <a:solidFill>
                  <a:srgbClr val="C00000"/>
                </a:solidFill>
                <a:latin typeface="Bookman Old Style" panose="02050604050505020204" pitchFamily="18" charset="0"/>
              </a:rPr>
              <a:t>5 </a:t>
            </a:r>
            <a:r>
              <a:rPr lang="ru-RU" sz="6600" b="1" dirty="0" smtClean="0">
                <a:latin typeface="Bookman Old Style" panose="02050604050505020204" pitchFamily="18" charset="0"/>
              </a:rPr>
              <a:t>  </a:t>
            </a:r>
            <a:r>
              <a:rPr lang="ru-RU" sz="6600" b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12 </a:t>
            </a:r>
            <a:r>
              <a:rPr lang="ru-RU" sz="6600" b="1" dirty="0" smtClean="0">
                <a:latin typeface="Bookman Old Style" panose="02050604050505020204" pitchFamily="18" charset="0"/>
              </a:rPr>
              <a:t> </a:t>
            </a:r>
            <a:r>
              <a:rPr lang="ru-RU" sz="6600" b="1" dirty="0" smtClean="0">
                <a:solidFill>
                  <a:schemeClr val="accent4">
                    <a:lumMod val="50000"/>
                  </a:schemeClr>
                </a:solidFill>
                <a:latin typeface="Bookman Old Style" panose="02050604050505020204" pitchFamily="18" charset="0"/>
              </a:rPr>
              <a:t>10</a:t>
            </a:r>
            <a:r>
              <a:rPr lang="ru-RU" sz="6600" b="1" dirty="0" smtClean="0">
                <a:latin typeface="Bookman Old Style" panose="02050604050505020204" pitchFamily="18" charset="0"/>
              </a:rPr>
              <a:t>  </a:t>
            </a:r>
            <a:r>
              <a:rPr lang="ru-RU" sz="6600" b="1" dirty="0" smtClean="0">
                <a:solidFill>
                  <a:srgbClr val="00B050"/>
                </a:solidFill>
                <a:latin typeface="Bookman Old Style" panose="02050604050505020204" pitchFamily="18" charset="0"/>
              </a:rPr>
              <a:t>6</a:t>
            </a:r>
            <a:r>
              <a:rPr lang="ru-RU" sz="6600" b="1" dirty="0" smtClean="0">
                <a:latin typeface="Bookman Old Style" panose="02050604050505020204" pitchFamily="18" charset="0"/>
              </a:rPr>
              <a:t>  </a:t>
            </a:r>
            <a:r>
              <a:rPr lang="ru-RU" sz="6600" b="1" dirty="0" smtClean="0">
                <a:solidFill>
                  <a:srgbClr val="7030A0"/>
                </a:solidFill>
                <a:latin typeface="Bookman Old Style" panose="02050604050505020204" pitchFamily="18" charset="0"/>
              </a:rPr>
              <a:t>4</a:t>
            </a:r>
            <a:r>
              <a:rPr lang="ru-RU" sz="6600" b="1" dirty="0" smtClean="0">
                <a:latin typeface="Bookman Old Style" panose="02050604050505020204" pitchFamily="18" charset="0"/>
              </a:rPr>
              <a:t>  </a:t>
            </a:r>
            <a:r>
              <a:rPr lang="ru-RU" sz="6600" b="1" dirty="0" smtClean="0">
                <a:solidFill>
                  <a:schemeClr val="accent6">
                    <a:lumMod val="50000"/>
                  </a:schemeClr>
                </a:solidFill>
                <a:latin typeface="Bookman Old Style" panose="02050604050505020204" pitchFamily="18" charset="0"/>
              </a:rPr>
              <a:t>25</a:t>
            </a:r>
            <a:endParaRPr lang="ru-RU" sz="6600" b="1" dirty="0">
              <a:solidFill>
                <a:schemeClr val="accent6">
                  <a:lumMod val="50000"/>
                </a:schemeClr>
              </a:solidFill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9888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548680"/>
            <a:ext cx="9036496" cy="5630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2294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188640"/>
            <a:ext cx="8712967" cy="3528391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Palatino Linotype" panose="02040502050505030304" pitchFamily="18" charset="0"/>
              </a:rPr>
              <a:t>Число ног у паука умножить на количество пальцев на одной руке человека.</a:t>
            </a:r>
            <a:endParaRPr lang="ru-RU" b="1" dirty="0">
              <a:solidFill>
                <a:srgbClr val="C00000"/>
              </a:solidFill>
              <a:latin typeface="Palatino Linotype" panose="0204050205050503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5536" y="4293096"/>
            <a:ext cx="8280919" cy="2160240"/>
          </a:xfrm>
        </p:spPr>
        <p:txBody>
          <a:bodyPr>
            <a:normAutofit/>
          </a:bodyPr>
          <a:lstStyle/>
          <a:p>
            <a:pPr algn="ctr"/>
            <a:r>
              <a:rPr lang="ru-RU" sz="6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8 * 5= 40</a:t>
            </a:r>
            <a:endParaRPr lang="ru-RU" sz="6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4691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3886200"/>
            <a:ext cx="8568952" cy="2495128"/>
          </a:xfrm>
        </p:spPr>
        <p:txBody>
          <a:bodyPr>
            <a:normAutofit/>
          </a:bodyPr>
          <a:lstStyle/>
          <a:p>
            <a:endParaRPr lang="ru-RU" sz="72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r>
              <a:rPr lang="ru-RU" sz="7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УМНОЖЕНИЕ</a:t>
            </a:r>
            <a:endParaRPr lang="ru-RU" sz="7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pic>
        <p:nvPicPr>
          <p:cNvPr id="4" name="Рисунок 3" descr="C:\Users\6417\Desktop\riebus-umnozhieniie_2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99592" y="332656"/>
            <a:ext cx="7200800" cy="331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73126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476672"/>
            <a:ext cx="8784975" cy="165618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Тема</a:t>
            </a:r>
            <a:r>
              <a:rPr lang="ru-RU" dirty="0">
                <a:solidFill>
                  <a:srgbClr val="002060"/>
                </a:solidFill>
                <a:latin typeface="Bookman Old Style" panose="02050604050505020204" pitchFamily="18" charset="0"/>
              </a:rPr>
              <a:t>: </a:t>
            </a:r>
            <a:r>
              <a:rPr lang="ru-RU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 </a:t>
            </a:r>
            <a:r>
              <a:rPr lang="ru-RU" sz="53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anose="02040502050505030304" pitchFamily="18" charset="0"/>
              </a:rPr>
              <a:t>Трудные случаи</a:t>
            </a:r>
            <a:br>
              <a:rPr lang="ru-RU" sz="53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anose="02040502050505030304" pitchFamily="18" charset="0"/>
              </a:rPr>
            </a:br>
            <a:r>
              <a:rPr lang="ru-RU" sz="53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anose="02040502050505030304" pitchFamily="18" charset="0"/>
              </a:rPr>
              <a:t> </a:t>
            </a:r>
            <a:r>
              <a:rPr lang="ru-RU" sz="53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anose="02040502050505030304" pitchFamily="18" charset="0"/>
              </a:rPr>
              <a:t>             умножения.   </a:t>
            </a:r>
            <a:r>
              <a:rPr lang="ru-RU" sz="4900" dirty="0"/>
              <a:t/>
            </a:r>
            <a:br>
              <a:rPr lang="ru-RU" sz="4900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2348880"/>
            <a:ext cx="9144000" cy="4320480"/>
          </a:xfrm>
        </p:spPr>
        <p:txBody>
          <a:bodyPr>
            <a:noAutofit/>
          </a:bodyPr>
          <a:lstStyle/>
          <a:p>
            <a:pPr algn="l"/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anose="02040502050505030304" pitchFamily="18" charset="0"/>
              </a:rPr>
              <a:t>1. </a:t>
            </a:r>
            <a:r>
              <a:rPr lang="ru-RU" sz="40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anose="02040502050505030304" pitchFamily="18" charset="0"/>
              </a:rPr>
              <a:t>Рассмотрим трудные случаи умножения   </a:t>
            </a:r>
            <a:r>
              <a:rPr lang="ru-RU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anose="02040502050505030304" pitchFamily="18" charset="0"/>
              </a:rPr>
              <a:t>6 * 7;   6 * 8;  7 * 8.</a:t>
            </a:r>
          </a:p>
          <a:p>
            <a:pPr algn="l"/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anose="02040502050505030304" pitchFamily="18" charset="0"/>
              </a:rPr>
              <a:t>2. </a:t>
            </a:r>
            <a:r>
              <a:rPr lang="ru-RU" sz="40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anose="02040502050505030304" pitchFamily="18" charset="0"/>
              </a:rPr>
              <a:t>Потренируемся в вычислениях.</a:t>
            </a:r>
          </a:p>
          <a:p>
            <a:pPr algn="l"/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anose="02040502050505030304" pitchFamily="18" charset="0"/>
              </a:rPr>
              <a:t>3. </a:t>
            </a:r>
            <a:r>
              <a:rPr lang="ru-RU" sz="40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anose="02040502050505030304" pitchFamily="18" charset="0"/>
              </a:rPr>
              <a:t>Закрепим умения решать задачи.</a:t>
            </a:r>
          </a:p>
          <a:p>
            <a:pPr marL="342900" indent="-342900" algn="l">
              <a:buAutoNum type="arabicPeriod"/>
            </a:pPr>
            <a:endParaRPr lang="ru-RU" sz="4000" b="1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6063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9" y="2060848"/>
            <a:ext cx="8496944" cy="2808312"/>
          </a:xfrm>
        </p:spPr>
        <p:txBody>
          <a:bodyPr>
            <a:normAutofit/>
          </a:bodyPr>
          <a:lstStyle/>
          <a:p>
            <a:pPr algn="ctr"/>
            <a:r>
              <a:rPr lang="ru-RU" sz="11500" dirty="0" smtClean="0">
                <a:solidFill>
                  <a:srgbClr val="FF00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5  6  7  8</a:t>
            </a:r>
            <a:endParaRPr lang="ru-RU" sz="11500" dirty="0">
              <a:solidFill>
                <a:srgbClr val="FF0000"/>
              </a:solidFill>
              <a:latin typeface="Arial Black" panose="020B0A040201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3061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988840"/>
            <a:ext cx="8640959" cy="259228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1500" dirty="0">
                <a:solidFill>
                  <a:srgbClr val="FF00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5  6 </a:t>
            </a:r>
            <a:r>
              <a:rPr lang="ru-RU" sz="11500" dirty="0" smtClean="0">
                <a:solidFill>
                  <a:srgbClr val="00206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= </a:t>
            </a:r>
            <a:r>
              <a:rPr lang="ru-RU" sz="11500" dirty="0">
                <a:solidFill>
                  <a:srgbClr val="FF00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7 </a:t>
            </a:r>
            <a:r>
              <a:rPr lang="ru-RU" sz="11500" dirty="0" smtClean="0">
                <a:solidFill>
                  <a:srgbClr val="00206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* </a:t>
            </a:r>
            <a:r>
              <a:rPr lang="ru-RU" sz="11500" dirty="0">
                <a:solidFill>
                  <a:srgbClr val="FF00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8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060874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9355" y="620688"/>
            <a:ext cx="9187765" cy="5507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7964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7504" y="1844824"/>
            <a:ext cx="8928992" cy="4536504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 smtClean="0"/>
          </a:p>
        </p:txBody>
      </p:sp>
      <p:sp>
        <p:nvSpPr>
          <p:cNvPr id="4" name="Прямоугольник 3"/>
          <p:cNvSpPr/>
          <p:nvPr/>
        </p:nvSpPr>
        <p:spPr>
          <a:xfrm>
            <a:off x="785786" y="2071678"/>
            <a:ext cx="357190" cy="3571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500166" y="2071678"/>
            <a:ext cx="357190" cy="3571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1142976" y="2071678"/>
            <a:ext cx="357190" cy="3571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1857356" y="2071678"/>
            <a:ext cx="357190" cy="3571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2214546" y="2071678"/>
            <a:ext cx="357190" cy="3571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2571736" y="2071678"/>
            <a:ext cx="357190" cy="3571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2928926" y="2071678"/>
            <a:ext cx="357190" cy="35719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785786" y="2428868"/>
            <a:ext cx="357190" cy="3571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1142976" y="2428868"/>
            <a:ext cx="357190" cy="3571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1500166" y="2428868"/>
            <a:ext cx="357190" cy="3571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1857356" y="2428868"/>
            <a:ext cx="357190" cy="3571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2214546" y="2428868"/>
            <a:ext cx="357190" cy="3571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2571736" y="2428868"/>
            <a:ext cx="357190" cy="3571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2928926" y="2428868"/>
            <a:ext cx="357190" cy="35719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785786" y="2786058"/>
            <a:ext cx="357190" cy="3571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1857356" y="3500438"/>
            <a:ext cx="357190" cy="3571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>
            <a:off x="1857356" y="3143248"/>
            <a:ext cx="357190" cy="3571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1857356" y="2786058"/>
            <a:ext cx="357190" cy="3571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>
            <a:off x="1500166" y="2786058"/>
            <a:ext cx="357190" cy="3571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1857356" y="3857628"/>
            <a:ext cx="357190" cy="3571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>
            <a:off x="1500166" y="3500438"/>
            <a:ext cx="357190" cy="3571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ик 24"/>
          <p:cNvSpPr/>
          <p:nvPr/>
        </p:nvSpPr>
        <p:spPr>
          <a:xfrm>
            <a:off x="1500166" y="3143248"/>
            <a:ext cx="357190" cy="3571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рямоугольник 25"/>
          <p:cNvSpPr/>
          <p:nvPr/>
        </p:nvSpPr>
        <p:spPr>
          <a:xfrm>
            <a:off x="1500166" y="3857628"/>
            <a:ext cx="357190" cy="3571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Прямоугольник 26"/>
          <p:cNvSpPr/>
          <p:nvPr/>
        </p:nvSpPr>
        <p:spPr>
          <a:xfrm>
            <a:off x="1142976" y="3857628"/>
            <a:ext cx="357190" cy="3571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Прямоугольник 27"/>
          <p:cNvSpPr/>
          <p:nvPr/>
        </p:nvSpPr>
        <p:spPr>
          <a:xfrm>
            <a:off x="1142976" y="3500438"/>
            <a:ext cx="357190" cy="3571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Прямоугольник 28"/>
          <p:cNvSpPr/>
          <p:nvPr/>
        </p:nvSpPr>
        <p:spPr>
          <a:xfrm>
            <a:off x="1142976" y="3143248"/>
            <a:ext cx="357190" cy="3571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Прямоугольник 29"/>
          <p:cNvSpPr/>
          <p:nvPr/>
        </p:nvSpPr>
        <p:spPr>
          <a:xfrm>
            <a:off x="1142976" y="2786058"/>
            <a:ext cx="357190" cy="3571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Прямоугольник 30"/>
          <p:cNvSpPr/>
          <p:nvPr/>
        </p:nvSpPr>
        <p:spPr>
          <a:xfrm>
            <a:off x="785786" y="3857628"/>
            <a:ext cx="357190" cy="3571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Прямоугольник 31"/>
          <p:cNvSpPr/>
          <p:nvPr/>
        </p:nvSpPr>
        <p:spPr>
          <a:xfrm>
            <a:off x="785786" y="3500438"/>
            <a:ext cx="357190" cy="3571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Прямоугольник 32"/>
          <p:cNvSpPr/>
          <p:nvPr/>
        </p:nvSpPr>
        <p:spPr>
          <a:xfrm>
            <a:off x="785786" y="3143248"/>
            <a:ext cx="357190" cy="3571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Прямоугольник 33"/>
          <p:cNvSpPr/>
          <p:nvPr/>
        </p:nvSpPr>
        <p:spPr>
          <a:xfrm>
            <a:off x="2928926" y="3143248"/>
            <a:ext cx="357190" cy="35719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Прямоугольник 34"/>
          <p:cNvSpPr/>
          <p:nvPr/>
        </p:nvSpPr>
        <p:spPr>
          <a:xfrm>
            <a:off x="2571736" y="3143248"/>
            <a:ext cx="357190" cy="3571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Прямоугольник 35"/>
          <p:cNvSpPr/>
          <p:nvPr/>
        </p:nvSpPr>
        <p:spPr>
          <a:xfrm>
            <a:off x="2214546" y="3143248"/>
            <a:ext cx="357190" cy="3571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Прямоугольник 36"/>
          <p:cNvSpPr/>
          <p:nvPr/>
        </p:nvSpPr>
        <p:spPr>
          <a:xfrm>
            <a:off x="2928926" y="2786058"/>
            <a:ext cx="357190" cy="35719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Прямоугольник 37"/>
          <p:cNvSpPr/>
          <p:nvPr/>
        </p:nvSpPr>
        <p:spPr>
          <a:xfrm>
            <a:off x="2571736" y="2786058"/>
            <a:ext cx="357190" cy="3571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Прямоугольник 38"/>
          <p:cNvSpPr/>
          <p:nvPr/>
        </p:nvSpPr>
        <p:spPr>
          <a:xfrm>
            <a:off x="2214546" y="2786058"/>
            <a:ext cx="357190" cy="3571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Прямоугольник 39"/>
          <p:cNvSpPr/>
          <p:nvPr/>
        </p:nvSpPr>
        <p:spPr>
          <a:xfrm>
            <a:off x="5357818" y="2143116"/>
            <a:ext cx="357190" cy="3571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Прямоугольник 40"/>
          <p:cNvSpPr/>
          <p:nvPr/>
        </p:nvSpPr>
        <p:spPr>
          <a:xfrm>
            <a:off x="2928926" y="3857628"/>
            <a:ext cx="357190" cy="35719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Прямоугольник 41"/>
          <p:cNvSpPr/>
          <p:nvPr/>
        </p:nvSpPr>
        <p:spPr>
          <a:xfrm>
            <a:off x="2571736" y="3857628"/>
            <a:ext cx="357190" cy="3571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Прямоугольник 42"/>
          <p:cNvSpPr/>
          <p:nvPr/>
        </p:nvSpPr>
        <p:spPr>
          <a:xfrm>
            <a:off x="2214546" y="3857628"/>
            <a:ext cx="357190" cy="3571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Прямоугольник 43"/>
          <p:cNvSpPr/>
          <p:nvPr/>
        </p:nvSpPr>
        <p:spPr>
          <a:xfrm>
            <a:off x="2928926" y="3500438"/>
            <a:ext cx="357190" cy="35719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Прямоугольник 44"/>
          <p:cNvSpPr/>
          <p:nvPr/>
        </p:nvSpPr>
        <p:spPr>
          <a:xfrm>
            <a:off x="2571736" y="3500438"/>
            <a:ext cx="357190" cy="3571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Прямоугольник 45"/>
          <p:cNvSpPr/>
          <p:nvPr/>
        </p:nvSpPr>
        <p:spPr>
          <a:xfrm>
            <a:off x="2214546" y="3500438"/>
            <a:ext cx="357190" cy="3571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" name="Прямоугольник 46"/>
          <p:cNvSpPr/>
          <p:nvPr/>
        </p:nvSpPr>
        <p:spPr>
          <a:xfrm>
            <a:off x="7858148" y="2500306"/>
            <a:ext cx="357190" cy="35719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8" name="Прямоугольник 47"/>
          <p:cNvSpPr/>
          <p:nvPr/>
        </p:nvSpPr>
        <p:spPr>
          <a:xfrm>
            <a:off x="7858148" y="2143116"/>
            <a:ext cx="357190" cy="35719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" name="Прямоугольник 48"/>
          <p:cNvSpPr/>
          <p:nvPr/>
        </p:nvSpPr>
        <p:spPr>
          <a:xfrm>
            <a:off x="7500958" y="2143116"/>
            <a:ext cx="357190" cy="35719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" name="Прямоугольник 49"/>
          <p:cNvSpPr/>
          <p:nvPr/>
        </p:nvSpPr>
        <p:spPr>
          <a:xfrm>
            <a:off x="7143768" y="2143116"/>
            <a:ext cx="357190" cy="3571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Прямоугольник 50"/>
          <p:cNvSpPr/>
          <p:nvPr/>
        </p:nvSpPr>
        <p:spPr>
          <a:xfrm>
            <a:off x="6572264" y="2143116"/>
            <a:ext cx="571504" cy="3571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2" name="Прямоугольник 51"/>
          <p:cNvSpPr/>
          <p:nvPr/>
        </p:nvSpPr>
        <p:spPr>
          <a:xfrm>
            <a:off x="6429388" y="2143116"/>
            <a:ext cx="357190" cy="3571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3" name="Прямоугольник 52"/>
          <p:cNvSpPr/>
          <p:nvPr/>
        </p:nvSpPr>
        <p:spPr>
          <a:xfrm>
            <a:off x="6072198" y="2143116"/>
            <a:ext cx="357190" cy="3571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4" name="Прямоугольник 53"/>
          <p:cNvSpPr/>
          <p:nvPr/>
        </p:nvSpPr>
        <p:spPr>
          <a:xfrm>
            <a:off x="5715008" y="2143116"/>
            <a:ext cx="357190" cy="3571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5" name="Прямоугольник 54"/>
          <p:cNvSpPr/>
          <p:nvPr/>
        </p:nvSpPr>
        <p:spPr>
          <a:xfrm>
            <a:off x="6072198" y="2857496"/>
            <a:ext cx="357190" cy="3571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6" name="Прямоугольник 55"/>
          <p:cNvSpPr/>
          <p:nvPr/>
        </p:nvSpPr>
        <p:spPr>
          <a:xfrm>
            <a:off x="6429388" y="2857496"/>
            <a:ext cx="357190" cy="3571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7" name="Прямоугольник 56"/>
          <p:cNvSpPr/>
          <p:nvPr/>
        </p:nvSpPr>
        <p:spPr>
          <a:xfrm>
            <a:off x="6786578" y="2857496"/>
            <a:ext cx="357190" cy="3571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8" name="Прямоугольник 57"/>
          <p:cNvSpPr/>
          <p:nvPr/>
        </p:nvSpPr>
        <p:spPr>
          <a:xfrm>
            <a:off x="7143768" y="2857496"/>
            <a:ext cx="357190" cy="3571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9" name="Прямоугольник 58"/>
          <p:cNvSpPr/>
          <p:nvPr/>
        </p:nvSpPr>
        <p:spPr>
          <a:xfrm>
            <a:off x="7500958" y="2857496"/>
            <a:ext cx="357190" cy="35719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0" name="Прямоугольник 59"/>
          <p:cNvSpPr/>
          <p:nvPr/>
        </p:nvSpPr>
        <p:spPr>
          <a:xfrm>
            <a:off x="7858148" y="2857496"/>
            <a:ext cx="357190" cy="35719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1" name="Прямоугольник 60"/>
          <p:cNvSpPr/>
          <p:nvPr/>
        </p:nvSpPr>
        <p:spPr>
          <a:xfrm>
            <a:off x="5357818" y="2500306"/>
            <a:ext cx="357190" cy="3571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2" name="Прямоугольник 61"/>
          <p:cNvSpPr/>
          <p:nvPr/>
        </p:nvSpPr>
        <p:spPr>
          <a:xfrm>
            <a:off x="5715008" y="2500306"/>
            <a:ext cx="357190" cy="3571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3" name="Прямоугольник 62"/>
          <p:cNvSpPr/>
          <p:nvPr/>
        </p:nvSpPr>
        <p:spPr>
          <a:xfrm>
            <a:off x="6072198" y="2500306"/>
            <a:ext cx="357190" cy="3571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4" name="Прямоугольник 63"/>
          <p:cNvSpPr/>
          <p:nvPr/>
        </p:nvSpPr>
        <p:spPr>
          <a:xfrm>
            <a:off x="6429388" y="2500306"/>
            <a:ext cx="357190" cy="3571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5" name="Прямоугольник 64"/>
          <p:cNvSpPr/>
          <p:nvPr/>
        </p:nvSpPr>
        <p:spPr>
          <a:xfrm>
            <a:off x="6786578" y="2500306"/>
            <a:ext cx="357190" cy="3571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6" name="Прямоугольник 65"/>
          <p:cNvSpPr/>
          <p:nvPr/>
        </p:nvSpPr>
        <p:spPr>
          <a:xfrm>
            <a:off x="7143768" y="2500306"/>
            <a:ext cx="357190" cy="3571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7" name="Прямоугольник 66"/>
          <p:cNvSpPr/>
          <p:nvPr/>
        </p:nvSpPr>
        <p:spPr>
          <a:xfrm>
            <a:off x="7500958" y="2500306"/>
            <a:ext cx="357190" cy="35719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8" name="Прямоугольник 67"/>
          <p:cNvSpPr/>
          <p:nvPr/>
        </p:nvSpPr>
        <p:spPr>
          <a:xfrm>
            <a:off x="7143768" y="3571876"/>
            <a:ext cx="357190" cy="3571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9" name="Прямоугольник 68"/>
          <p:cNvSpPr/>
          <p:nvPr/>
        </p:nvSpPr>
        <p:spPr>
          <a:xfrm>
            <a:off x="6786578" y="3571876"/>
            <a:ext cx="357190" cy="3571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0" name="Прямоугольник 69"/>
          <p:cNvSpPr/>
          <p:nvPr/>
        </p:nvSpPr>
        <p:spPr>
          <a:xfrm>
            <a:off x="6429388" y="3571876"/>
            <a:ext cx="357190" cy="3571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1" name="Прямоугольник 70"/>
          <p:cNvSpPr/>
          <p:nvPr/>
        </p:nvSpPr>
        <p:spPr>
          <a:xfrm>
            <a:off x="6072198" y="3571876"/>
            <a:ext cx="357190" cy="3571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2" name="Прямоугольник 71"/>
          <p:cNvSpPr/>
          <p:nvPr/>
        </p:nvSpPr>
        <p:spPr>
          <a:xfrm>
            <a:off x="5715008" y="3571876"/>
            <a:ext cx="357190" cy="3571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3" name="Прямоугольник 72"/>
          <p:cNvSpPr/>
          <p:nvPr/>
        </p:nvSpPr>
        <p:spPr>
          <a:xfrm>
            <a:off x="5357818" y="3571876"/>
            <a:ext cx="357190" cy="3571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4" name="Прямоугольник 73"/>
          <p:cNvSpPr/>
          <p:nvPr/>
        </p:nvSpPr>
        <p:spPr>
          <a:xfrm>
            <a:off x="7858148" y="3214686"/>
            <a:ext cx="357190" cy="35719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5" name="Прямоугольник 74"/>
          <p:cNvSpPr/>
          <p:nvPr/>
        </p:nvSpPr>
        <p:spPr>
          <a:xfrm>
            <a:off x="7500958" y="3214686"/>
            <a:ext cx="357190" cy="35719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6" name="Прямоугольник 75"/>
          <p:cNvSpPr/>
          <p:nvPr/>
        </p:nvSpPr>
        <p:spPr>
          <a:xfrm>
            <a:off x="7143768" y="3214686"/>
            <a:ext cx="357190" cy="3571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7" name="Прямоугольник 76"/>
          <p:cNvSpPr/>
          <p:nvPr/>
        </p:nvSpPr>
        <p:spPr>
          <a:xfrm>
            <a:off x="6786578" y="3214686"/>
            <a:ext cx="357190" cy="3571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8" name="Прямоугольник 77"/>
          <p:cNvSpPr/>
          <p:nvPr/>
        </p:nvSpPr>
        <p:spPr>
          <a:xfrm>
            <a:off x="6429388" y="3214686"/>
            <a:ext cx="357190" cy="3571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9" name="Прямоугольник 78"/>
          <p:cNvSpPr/>
          <p:nvPr/>
        </p:nvSpPr>
        <p:spPr>
          <a:xfrm>
            <a:off x="6072198" y="3214686"/>
            <a:ext cx="357190" cy="3571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0" name="Прямоугольник 79"/>
          <p:cNvSpPr/>
          <p:nvPr/>
        </p:nvSpPr>
        <p:spPr>
          <a:xfrm>
            <a:off x="5715008" y="3214686"/>
            <a:ext cx="357190" cy="3571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1" name="Прямоугольник 80"/>
          <p:cNvSpPr/>
          <p:nvPr/>
        </p:nvSpPr>
        <p:spPr>
          <a:xfrm>
            <a:off x="5357818" y="3214686"/>
            <a:ext cx="357190" cy="3571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2" name="Прямоугольник 81"/>
          <p:cNvSpPr/>
          <p:nvPr/>
        </p:nvSpPr>
        <p:spPr>
          <a:xfrm>
            <a:off x="5357818" y="2857496"/>
            <a:ext cx="357190" cy="3571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3" name="Прямоугольник 82"/>
          <p:cNvSpPr/>
          <p:nvPr/>
        </p:nvSpPr>
        <p:spPr>
          <a:xfrm>
            <a:off x="5715008" y="2857496"/>
            <a:ext cx="357190" cy="3571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4" name="Прямоугольник 83"/>
          <p:cNvSpPr/>
          <p:nvPr/>
        </p:nvSpPr>
        <p:spPr>
          <a:xfrm>
            <a:off x="7143768" y="3929066"/>
            <a:ext cx="357190" cy="3571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5" name="Прямоугольник 84"/>
          <p:cNvSpPr/>
          <p:nvPr/>
        </p:nvSpPr>
        <p:spPr>
          <a:xfrm>
            <a:off x="6786578" y="3929066"/>
            <a:ext cx="357190" cy="3571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6" name="Прямоугольник 85"/>
          <p:cNvSpPr/>
          <p:nvPr/>
        </p:nvSpPr>
        <p:spPr>
          <a:xfrm>
            <a:off x="6429388" y="3929066"/>
            <a:ext cx="357190" cy="3571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7" name="Прямоугольник 86"/>
          <p:cNvSpPr/>
          <p:nvPr/>
        </p:nvSpPr>
        <p:spPr>
          <a:xfrm>
            <a:off x="6072198" y="3929066"/>
            <a:ext cx="357190" cy="3571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8" name="Прямоугольник 87"/>
          <p:cNvSpPr/>
          <p:nvPr/>
        </p:nvSpPr>
        <p:spPr>
          <a:xfrm>
            <a:off x="5715008" y="3929066"/>
            <a:ext cx="357190" cy="3571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9" name="Прямоугольник 88"/>
          <p:cNvSpPr/>
          <p:nvPr/>
        </p:nvSpPr>
        <p:spPr>
          <a:xfrm>
            <a:off x="5357818" y="3929066"/>
            <a:ext cx="357190" cy="3571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0" name="Прямоугольник 89"/>
          <p:cNvSpPr/>
          <p:nvPr/>
        </p:nvSpPr>
        <p:spPr>
          <a:xfrm>
            <a:off x="7858148" y="3571876"/>
            <a:ext cx="357190" cy="35719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1" name="Прямоугольник 90"/>
          <p:cNvSpPr/>
          <p:nvPr/>
        </p:nvSpPr>
        <p:spPr>
          <a:xfrm>
            <a:off x="7500958" y="3571876"/>
            <a:ext cx="357190" cy="35719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Прямоугольник 91"/>
          <p:cNvSpPr/>
          <p:nvPr/>
        </p:nvSpPr>
        <p:spPr>
          <a:xfrm>
            <a:off x="7858148" y="3929066"/>
            <a:ext cx="357190" cy="35719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Прямоугольник 92"/>
          <p:cNvSpPr/>
          <p:nvPr/>
        </p:nvSpPr>
        <p:spPr>
          <a:xfrm>
            <a:off x="7500958" y="3929066"/>
            <a:ext cx="357190" cy="35719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5" name="Заголовок 94"/>
          <p:cNvSpPr>
            <a:spLocks noGrp="1"/>
          </p:cNvSpPr>
          <p:nvPr>
            <p:ph type="ctrTitle"/>
          </p:nvPr>
        </p:nvSpPr>
        <p:spPr>
          <a:xfrm>
            <a:off x="107504" y="48044"/>
            <a:ext cx="8928992" cy="1643074"/>
          </a:xfrm>
        </p:spPr>
        <p:txBody>
          <a:bodyPr>
            <a:normAutofit fontScale="90000"/>
          </a:bodyPr>
          <a:lstStyle/>
          <a:p>
            <a:r>
              <a:rPr lang="ru-RU" sz="4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Вычисли площадь получившихся прямоугольников.</a:t>
            </a:r>
            <a:endParaRPr lang="ru-RU" sz="48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290705"/>
            <a:ext cx="8640960" cy="52311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anose="02040502050505030304" pitchFamily="18" charset="0"/>
              </a:rPr>
              <a:t>1.</a:t>
            </a:r>
            <a:r>
              <a:rPr lang="ru-RU" sz="4000" b="1" dirty="0" smtClean="0">
                <a:solidFill>
                  <a:srgbClr val="36AFCE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anose="02040502050505030304" pitchFamily="18" charset="0"/>
              </a:rPr>
              <a:t>Рассмотрим </a:t>
            </a:r>
            <a:r>
              <a:rPr lang="ru-RU" sz="4000" b="1" dirty="0">
                <a:solidFill>
                  <a:srgbClr val="36AFCE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anose="02040502050505030304" pitchFamily="18" charset="0"/>
              </a:rPr>
              <a:t>трудные случаи умножения  </a:t>
            </a:r>
            <a:endParaRPr lang="ru-RU" sz="4000" b="1" dirty="0" smtClean="0">
              <a:solidFill>
                <a:srgbClr val="36AFCE">
                  <a:lumMod val="5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anose="02040502050505030304" pitchFamily="18" charset="0"/>
            </a:endParaRP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ru-RU" sz="4000" b="1" dirty="0" smtClean="0">
                <a:solidFill>
                  <a:srgbClr val="36AFCE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anose="02040502050505030304" pitchFamily="18" charset="0"/>
              </a:rPr>
              <a:t> </a:t>
            </a:r>
            <a:r>
              <a:rPr lang="ru-RU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anose="02040502050505030304" pitchFamily="18" charset="0"/>
              </a:rPr>
              <a:t>6 * 7;   6 * 8;  7 * 8.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ru-RU" sz="4000" b="1" dirty="0">
                <a:solidFill>
                  <a:srgbClr val="B74919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anose="02040502050505030304" pitchFamily="18" charset="0"/>
              </a:rPr>
              <a:t>2. </a:t>
            </a:r>
            <a:r>
              <a:rPr lang="ru-RU" sz="4000" b="1" dirty="0">
                <a:solidFill>
                  <a:srgbClr val="36AFCE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anose="02040502050505030304" pitchFamily="18" charset="0"/>
              </a:rPr>
              <a:t>Потренируемся в вычислениях</a:t>
            </a:r>
            <a:r>
              <a:rPr lang="ru-RU" sz="4000" b="1" dirty="0" smtClean="0">
                <a:solidFill>
                  <a:srgbClr val="36AFCE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anose="02040502050505030304" pitchFamily="18" charset="0"/>
              </a:rPr>
              <a:t>.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endParaRPr lang="ru-RU" sz="4000" b="1" dirty="0">
              <a:solidFill>
                <a:srgbClr val="36AFCE">
                  <a:lumMod val="5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anose="02040502050505030304" pitchFamily="18" charset="0"/>
            </a:endParaRP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ru-RU" sz="4000" b="1" dirty="0">
                <a:solidFill>
                  <a:srgbClr val="B74919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anose="02040502050505030304" pitchFamily="18" charset="0"/>
              </a:rPr>
              <a:t>3. </a:t>
            </a:r>
            <a:r>
              <a:rPr lang="ru-RU" sz="4000" b="1" dirty="0">
                <a:solidFill>
                  <a:srgbClr val="36AFCE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anose="02040502050505030304" pitchFamily="18" charset="0"/>
              </a:rPr>
              <a:t>Закрепим умения решать задачи.</a:t>
            </a:r>
          </a:p>
        </p:txBody>
      </p:sp>
    </p:spTree>
    <p:extLst>
      <p:ext uri="{BB962C8B-B14F-4D97-AF65-F5344CB8AC3E}">
        <p14:creationId xmlns:p14="http://schemas.microsoft.com/office/powerpoint/2010/main" val="818351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3672407"/>
          </a:xfrm>
        </p:spPr>
        <p:txBody>
          <a:bodyPr>
            <a:normAutofit/>
          </a:bodyPr>
          <a:lstStyle/>
          <a:p>
            <a:r>
              <a:rPr lang="ru-RU" sz="5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1)15 : 5 = 3 (с.) 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4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 второй части стихотворения.</a:t>
            </a:r>
            <a:br>
              <a:rPr lang="ru-RU" sz="4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5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2)15 + 3 = 18 ( с.)</a:t>
            </a:r>
            <a:endParaRPr lang="ru-RU" sz="5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79512" y="4589464"/>
            <a:ext cx="8964488" cy="1500187"/>
          </a:xfrm>
        </p:spPr>
        <p:txBody>
          <a:bodyPr>
            <a:normAutofit/>
          </a:bodyPr>
          <a:lstStyle/>
          <a:p>
            <a:r>
              <a:rPr lang="ru-RU" sz="4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Ответ: </a:t>
            </a:r>
            <a:r>
              <a:rPr lang="ru-RU" sz="4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 строчек в стихотворении.</a:t>
            </a:r>
            <a:endParaRPr lang="ru-RU" sz="4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9411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162964"/>
            <a:ext cx="3312368" cy="3231579"/>
          </a:xfrm>
          <a:prstGeom prst="rect">
            <a:avLst/>
          </a:prstGeom>
        </p:spPr>
      </p:pic>
      <p:pic>
        <p:nvPicPr>
          <p:cNvPr id="1026" name="Picture 2" descr="Детские картинки солнышко - 81 фото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32022"/>
            <a:ext cx="4290841" cy="3262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58622" y="3492685"/>
            <a:ext cx="3672408" cy="3176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4277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571</TotalTime>
  <Words>125</Words>
  <Application>Microsoft Office PowerPoint</Application>
  <PresentationFormat>Экран (4:3)</PresentationFormat>
  <Paragraphs>26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1" baseType="lpstr">
      <vt:lpstr>Arial</vt:lpstr>
      <vt:lpstr>Arial Black</vt:lpstr>
      <vt:lpstr>Bookman Old Style</vt:lpstr>
      <vt:lpstr>Calibri</vt:lpstr>
      <vt:lpstr>Calibri Light</vt:lpstr>
      <vt:lpstr>Palatino Linotype</vt:lpstr>
      <vt:lpstr>Times New Roman</vt:lpstr>
      <vt:lpstr>Office Theme</vt:lpstr>
      <vt:lpstr>Презентация PowerPoint</vt:lpstr>
      <vt:lpstr>Зарядка для ума</vt:lpstr>
      <vt:lpstr>Презентация PowerPoint</vt:lpstr>
      <vt:lpstr>Число ног у паука умножить на количество пальцев на одной руке человека.</vt:lpstr>
      <vt:lpstr>Презентация PowerPoint</vt:lpstr>
      <vt:lpstr>        Тема:  Трудные случаи               умножения.    </vt:lpstr>
      <vt:lpstr>5  6  7  8</vt:lpstr>
      <vt:lpstr>5  6 = 7 * 8</vt:lpstr>
      <vt:lpstr>Презентация PowerPoint</vt:lpstr>
      <vt:lpstr>Вычисли площадь получившихся прямоугольников.</vt:lpstr>
      <vt:lpstr>Презентация PowerPoint</vt:lpstr>
      <vt:lpstr>1)15 : 5 = 3 (с.) – во второй части стихотворения.  2)15 + 3 = 18 ( с.)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ELIS-KOT</cp:lastModifiedBy>
  <cp:revision>58</cp:revision>
  <dcterms:modified xsi:type="dcterms:W3CDTF">2023-04-10T11:36:15Z</dcterms:modified>
</cp:coreProperties>
</file>